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 id="2147483744" r:id="rId2"/>
    <p:sldMasterId id="2147483772" r:id="rId3"/>
  </p:sldMasterIdLst>
  <p:notesMasterIdLst>
    <p:notesMasterId r:id="rId58"/>
  </p:notesMasterIdLst>
  <p:handoutMasterIdLst>
    <p:handoutMasterId r:id="rId59"/>
  </p:handoutMasterIdLst>
  <p:sldIdLst>
    <p:sldId id="524" r:id="rId4"/>
    <p:sldId id="526" r:id="rId5"/>
    <p:sldId id="1375" r:id="rId6"/>
    <p:sldId id="1434" r:id="rId7"/>
    <p:sldId id="1479" r:id="rId8"/>
    <p:sldId id="1422" r:id="rId9"/>
    <p:sldId id="1473" r:id="rId10"/>
    <p:sldId id="1474" r:id="rId11"/>
    <p:sldId id="1475" r:id="rId12"/>
    <p:sldId id="1476" r:id="rId13"/>
    <p:sldId id="1477" r:id="rId14"/>
    <p:sldId id="1478" r:id="rId15"/>
    <p:sldId id="1463" r:id="rId16"/>
    <p:sldId id="1435" r:id="rId17"/>
    <p:sldId id="1483" r:id="rId18"/>
    <p:sldId id="1481" r:id="rId19"/>
    <p:sldId id="1480" r:id="rId20"/>
    <p:sldId id="1466" r:id="rId21"/>
    <p:sldId id="1482" r:id="rId22"/>
    <p:sldId id="1467" r:id="rId23"/>
    <p:sldId id="1470" r:id="rId24"/>
    <p:sldId id="1468" r:id="rId25"/>
    <p:sldId id="1471" r:id="rId26"/>
    <p:sldId id="1469" r:id="rId27"/>
    <p:sldId id="1437" r:id="rId28"/>
    <p:sldId id="1436" r:id="rId29"/>
    <p:sldId id="1438" r:id="rId30"/>
    <p:sldId id="1448" r:id="rId31"/>
    <p:sldId id="1462" r:id="rId32"/>
    <p:sldId id="1484" r:id="rId33"/>
    <p:sldId id="1472" r:id="rId34"/>
    <p:sldId id="1485" r:id="rId35"/>
    <p:sldId id="1442" r:id="rId36"/>
    <p:sldId id="1441" r:id="rId37"/>
    <p:sldId id="1443" r:id="rId38"/>
    <p:sldId id="1453" r:id="rId39"/>
    <p:sldId id="1459" r:id="rId40"/>
    <p:sldId id="1455" r:id="rId41"/>
    <p:sldId id="1460" r:id="rId42"/>
    <p:sldId id="1456" r:id="rId43"/>
    <p:sldId id="1461" r:id="rId44"/>
    <p:sldId id="1464" r:id="rId45"/>
    <p:sldId id="1465" r:id="rId46"/>
    <p:sldId id="1457" r:id="rId47"/>
    <p:sldId id="1458" r:id="rId48"/>
    <p:sldId id="1444" r:id="rId49"/>
    <p:sldId id="1445" r:id="rId50"/>
    <p:sldId id="1446" r:id="rId51"/>
    <p:sldId id="1449" r:id="rId52"/>
    <p:sldId id="1452" r:id="rId53"/>
    <p:sldId id="1451" r:id="rId54"/>
    <p:sldId id="1450" r:id="rId55"/>
    <p:sldId id="1447" r:id="rId56"/>
    <p:sldId id="1454" r:id="rId57"/>
  </p:sldIdLst>
  <p:sldSz cx="9144000" cy="5143500" type="screen16x9"/>
  <p:notesSz cx="7315200" cy="9601200"/>
  <p:defaultTextStyle>
    <a:defPPr>
      <a:defRPr lang="en-US"/>
    </a:defPPr>
    <a:lvl1pPr algn="l" rtl="0" eaLnBrk="0" fontAlgn="base" hangingPunct="0">
      <a:spcBef>
        <a:spcPct val="0"/>
      </a:spcBef>
      <a:spcAft>
        <a:spcPct val="0"/>
      </a:spcAft>
      <a:defRPr 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i="1" kern="1200">
        <a:solidFill>
          <a:schemeClr val="tx1"/>
        </a:solidFill>
        <a:latin typeface="Arial" charset="0"/>
        <a:ea typeface="新細明體" pitchFamily="18" charset="-120"/>
        <a:cs typeface="+mn-cs"/>
      </a:defRPr>
    </a:lvl5pPr>
    <a:lvl6pPr marL="2286000" algn="l" defTabSz="914400" rtl="0" eaLnBrk="1" latinLnBrk="0" hangingPunct="1">
      <a:defRPr i="1" kern="1200">
        <a:solidFill>
          <a:schemeClr val="tx1"/>
        </a:solidFill>
        <a:latin typeface="Arial" charset="0"/>
        <a:ea typeface="新細明體" pitchFamily="18" charset="-120"/>
        <a:cs typeface="+mn-cs"/>
      </a:defRPr>
    </a:lvl6pPr>
    <a:lvl7pPr marL="2743200" algn="l" defTabSz="914400" rtl="0" eaLnBrk="1" latinLnBrk="0" hangingPunct="1">
      <a:defRPr i="1" kern="1200">
        <a:solidFill>
          <a:schemeClr val="tx1"/>
        </a:solidFill>
        <a:latin typeface="Arial" charset="0"/>
        <a:ea typeface="新細明體" pitchFamily="18" charset="-120"/>
        <a:cs typeface="+mn-cs"/>
      </a:defRPr>
    </a:lvl7pPr>
    <a:lvl8pPr marL="3200400" algn="l" defTabSz="914400" rtl="0" eaLnBrk="1" latinLnBrk="0" hangingPunct="1">
      <a:defRPr i="1" kern="1200">
        <a:solidFill>
          <a:schemeClr val="tx1"/>
        </a:solidFill>
        <a:latin typeface="Arial" charset="0"/>
        <a:ea typeface="新細明體" pitchFamily="18" charset="-120"/>
        <a:cs typeface="+mn-cs"/>
      </a:defRPr>
    </a:lvl8pPr>
    <a:lvl9pPr marL="3657600" algn="l" defTabSz="914400" rtl="0" eaLnBrk="1" latinLnBrk="0" hangingPunct="1">
      <a:defRPr 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7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3333FF"/>
    <a:srgbClr val="FF99FF"/>
    <a:srgbClr val="660066"/>
    <a:srgbClr val="FF33CC"/>
    <a:srgbClr val="FFFFFF"/>
    <a:srgbClr val="CCECFF"/>
    <a:srgbClr val="CC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37EB5-8022-43A1-9A9F-1F2E41F7259B}" v="27" dt="2023-12-29T21:46:03.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2" autoAdjust="0"/>
    <p:restoredTop sz="64000" autoAdjust="0"/>
  </p:normalViewPr>
  <p:slideViewPr>
    <p:cSldViewPr snapToGrid="0" snapToObjects="1">
      <p:cViewPr varScale="1">
        <p:scale>
          <a:sx n="87" d="100"/>
          <a:sy n="87" d="100"/>
        </p:scale>
        <p:origin x="756" y="42"/>
      </p:cViewPr>
      <p:guideLst>
        <p:guide orient="horz" pos="2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878"/>
    </p:cViewPr>
  </p:sorterViewPr>
  <p:notesViewPr>
    <p:cSldViewPr snapToGrid="0" snapToObjects="1">
      <p:cViewPr>
        <p:scale>
          <a:sx n="100" d="100"/>
          <a:sy n="100" d="100"/>
        </p:scale>
        <p:origin x="-420" y="-6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Hing Hung Anthony" userId="d7586842-d513-4a2a-9dfa-6f07d4241d4e" providerId="ADAL" clId="{31037EB5-8022-43A1-9A9F-1F2E41F7259B}"/>
    <pc:docChg chg="undo redo custSel modSld">
      <pc:chgData name="CHAN Hing Hung Anthony" userId="d7586842-d513-4a2a-9dfa-6f07d4241d4e" providerId="ADAL" clId="{31037EB5-8022-43A1-9A9F-1F2E41F7259B}" dt="2023-12-29T21:46:03.803" v="142" actId="20578"/>
      <pc:docMkLst>
        <pc:docMk/>
      </pc:docMkLst>
      <pc:sldChg chg="modSp mod">
        <pc:chgData name="CHAN Hing Hung Anthony" userId="d7586842-d513-4a2a-9dfa-6f07d4241d4e" providerId="ADAL" clId="{31037EB5-8022-43A1-9A9F-1F2E41F7259B}" dt="2023-12-29T20:54:43.565" v="20" actId="404"/>
        <pc:sldMkLst>
          <pc:docMk/>
          <pc:sldMk cId="1358678905" sldId="1437"/>
        </pc:sldMkLst>
        <pc:spChg chg="mod">
          <ac:chgData name="CHAN Hing Hung Anthony" userId="d7586842-d513-4a2a-9dfa-6f07d4241d4e" providerId="ADAL" clId="{31037EB5-8022-43A1-9A9F-1F2E41F7259B}" dt="2023-12-29T20:54:43.565" v="20" actId="404"/>
          <ac:spMkLst>
            <pc:docMk/>
            <pc:sldMk cId="1358678905" sldId="1437"/>
            <ac:spMk id="3" creationId="{00000000-0000-0000-0000-000000000000}"/>
          </ac:spMkLst>
        </pc:spChg>
      </pc:sldChg>
      <pc:sldChg chg="modSp mod">
        <pc:chgData name="CHAN Hing Hung Anthony" userId="d7586842-d513-4a2a-9dfa-6f07d4241d4e" providerId="ADAL" clId="{31037EB5-8022-43A1-9A9F-1F2E41F7259B}" dt="2023-12-29T21:37:18.192" v="125" actId="403"/>
        <pc:sldMkLst>
          <pc:docMk/>
          <pc:sldMk cId="2923800434" sldId="1442"/>
        </pc:sldMkLst>
        <pc:spChg chg="mod">
          <ac:chgData name="CHAN Hing Hung Anthony" userId="d7586842-d513-4a2a-9dfa-6f07d4241d4e" providerId="ADAL" clId="{31037EB5-8022-43A1-9A9F-1F2E41F7259B}" dt="2023-12-29T21:37:18.192" v="125" actId="403"/>
          <ac:spMkLst>
            <pc:docMk/>
            <pc:sldMk cId="2923800434" sldId="1442"/>
            <ac:spMk id="3" creationId="{00000000-0000-0000-0000-000000000000}"/>
          </ac:spMkLst>
        </pc:spChg>
      </pc:sldChg>
      <pc:sldChg chg="modSp mod">
        <pc:chgData name="CHAN Hing Hung Anthony" userId="d7586842-d513-4a2a-9dfa-6f07d4241d4e" providerId="ADAL" clId="{31037EB5-8022-43A1-9A9F-1F2E41F7259B}" dt="2023-12-29T21:42:00.057" v="137" actId="255"/>
        <pc:sldMkLst>
          <pc:docMk/>
          <pc:sldMk cId="4223847227" sldId="1446"/>
        </pc:sldMkLst>
        <pc:spChg chg="mod">
          <ac:chgData name="CHAN Hing Hung Anthony" userId="d7586842-d513-4a2a-9dfa-6f07d4241d4e" providerId="ADAL" clId="{31037EB5-8022-43A1-9A9F-1F2E41F7259B}" dt="2023-12-29T21:42:00.057" v="137" actId="255"/>
          <ac:spMkLst>
            <pc:docMk/>
            <pc:sldMk cId="4223847227" sldId="1446"/>
            <ac:spMk id="3" creationId="{00000000-0000-0000-0000-000000000000}"/>
          </ac:spMkLst>
        </pc:spChg>
      </pc:sldChg>
      <pc:sldChg chg="modSp mod">
        <pc:chgData name="CHAN Hing Hung Anthony" userId="d7586842-d513-4a2a-9dfa-6f07d4241d4e" providerId="ADAL" clId="{31037EB5-8022-43A1-9A9F-1F2E41F7259B}" dt="2023-12-29T21:43:20.085" v="140" actId="404"/>
        <pc:sldMkLst>
          <pc:docMk/>
          <pc:sldMk cId="295373819" sldId="1451"/>
        </pc:sldMkLst>
        <pc:spChg chg="mod">
          <ac:chgData name="CHAN Hing Hung Anthony" userId="d7586842-d513-4a2a-9dfa-6f07d4241d4e" providerId="ADAL" clId="{31037EB5-8022-43A1-9A9F-1F2E41F7259B}" dt="2023-12-29T21:43:20.085" v="140" actId="404"/>
          <ac:spMkLst>
            <pc:docMk/>
            <pc:sldMk cId="295373819" sldId="1451"/>
            <ac:spMk id="3" creationId="{00000000-0000-0000-0000-000000000000}"/>
          </ac:spMkLst>
        </pc:spChg>
      </pc:sldChg>
      <pc:sldChg chg="modSp mod">
        <pc:chgData name="CHAN Hing Hung Anthony" userId="d7586842-d513-4a2a-9dfa-6f07d4241d4e" providerId="ADAL" clId="{31037EB5-8022-43A1-9A9F-1F2E41F7259B}" dt="2023-12-29T21:38:24.706" v="127" actId="404"/>
        <pc:sldMkLst>
          <pc:docMk/>
          <pc:sldMk cId="1477697359" sldId="1453"/>
        </pc:sldMkLst>
        <pc:spChg chg="mod">
          <ac:chgData name="CHAN Hing Hung Anthony" userId="d7586842-d513-4a2a-9dfa-6f07d4241d4e" providerId="ADAL" clId="{31037EB5-8022-43A1-9A9F-1F2E41F7259B}" dt="2023-12-29T21:38:24.706" v="127" actId="404"/>
          <ac:spMkLst>
            <pc:docMk/>
            <pc:sldMk cId="1477697359" sldId="1453"/>
            <ac:spMk id="3" creationId="{00000000-0000-0000-0000-000000000000}"/>
          </ac:spMkLst>
        </pc:spChg>
      </pc:sldChg>
      <pc:sldChg chg="modSp mod">
        <pc:chgData name="CHAN Hing Hung Anthony" userId="d7586842-d513-4a2a-9dfa-6f07d4241d4e" providerId="ADAL" clId="{31037EB5-8022-43A1-9A9F-1F2E41F7259B}" dt="2023-12-29T21:44:46.712" v="141" actId="20577"/>
        <pc:sldMkLst>
          <pc:docMk/>
          <pc:sldMk cId="3122791986" sldId="1454"/>
        </pc:sldMkLst>
        <pc:spChg chg="mod">
          <ac:chgData name="CHAN Hing Hung Anthony" userId="d7586842-d513-4a2a-9dfa-6f07d4241d4e" providerId="ADAL" clId="{31037EB5-8022-43A1-9A9F-1F2E41F7259B}" dt="2023-12-29T21:44:46.712" v="141" actId="20577"/>
          <ac:spMkLst>
            <pc:docMk/>
            <pc:sldMk cId="3122791986" sldId="1454"/>
            <ac:spMk id="2" creationId="{00000000-0000-0000-0000-000000000000}"/>
          </ac:spMkLst>
        </pc:spChg>
      </pc:sldChg>
      <pc:sldChg chg="modSp mod">
        <pc:chgData name="CHAN Hing Hung Anthony" userId="d7586842-d513-4a2a-9dfa-6f07d4241d4e" providerId="ADAL" clId="{31037EB5-8022-43A1-9A9F-1F2E41F7259B}" dt="2023-12-29T21:39:12.904" v="131" actId="255"/>
        <pc:sldMkLst>
          <pc:docMk/>
          <pc:sldMk cId="978738271" sldId="1456"/>
        </pc:sldMkLst>
        <pc:spChg chg="mod">
          <ac:chgData name="CHAN Hing Hung Anthony" userId="d7586842-d513-4a2a-9dfa-6f07d4241d4e" providerId="ADAL" clId="{31037EB5-8022-43A1-9A9F-1F2E41F7259B}" dt="2023-12-29T21:39:12.904" v="131" actId="255"/>
          <ac:spMkLst>
            <pc:docMk/>
            <pc:sldMk cId="978738271" sldId="1456"/>
            <ac:spMk id="3" creationId="{00000000-0000-0000-0000-000000000000}"/>
          </ac:spMkLst>
        </pc:spChg>
      </pc:sldChg>
      <pc:sldChg chg="modSp mod">
        <pc:chgData name="CHAN Hing Hung Anthony" userId="d7586842-d513-4a2a-9dfa-6f07d4241d4e" providerId="ADAL" clId="{31037EB5-8022-43A1-9A9F-1F2E41F7259B}" dt="2023-12-29T21:41:01.818" v="133" actId="404"/>
        <pc:sldMkLst>
          <pc:docMk/>
          <pc:sldMk cId="3373120900" sldId="1464"/>
        </pc:sldMkLst>
        <pc:spChg chg="mod">
          <ac:chgData name="CHAN Hing Hung Anthony" userId="d7586842-d513-4a2a-9dfa-6f07d4241d4e" providerId="ADAL" clId="{31037EB5-8022-43A1-9A9F-1F2E41F7259B}" dt="2023-12-29T21:41:01.818" v="133" actId="404"/>
          <ac:spMkLst>
            <pc:docMk/>
            <pc:sldMk cId="3373120900" sldId="1464"/>
            <ac:spMk id="5" creationId="{00000000-0000-0000-0000-000000000000}"/>
          </ac:spMkLst>
        </pc:spChg>
      </pc:sldChg>
      <pc:sldChg chg="modSp mod">
        <pc:chgData name="CHAN Hing Hung Anthony" userId="d7586842-d513-4a2a-9dfa-6f07d4241d4e" providerId="ADAL" clId="{31037EB5-8022-43A1-9A9F-1F2E41F7259B}" dt="2023-12-29T20:53:52.997" v="12" actId="255"/>
        <pc:sldMkLst>
          <pc:docMk/>
          <pc:sldMk cId="1302093740" sldId="1468"/>
        </pc:sldMkLst>
        <pc:spChg chg="mod">
          <ac:chgData name="CHAN Hing Hung Anthony" userId="d7586842-d513-4a2a-9dfa-6f07d4241d4e" providerId="ADAL" clId="{31037EB5-8022-43A1-9A9F-1F2E41F7259B}" dt="2023-12-29T20:53:52.997" v="12" actId="255"/>
          <ac:spMkLst>
            <pc:docMk/>
            <pc:sldMk cId="1302093740" sldId="1468"/>
            <ac:spMk id="3" creationId="{00000000-0000-0000-0000-000000000000}"/>
          </ac:spMkLst>
        </pc:spChg>
      </pc:sldChg>
      <pc:sldChg chg="modSp mod">
        <pc:chgData name="CHAN Hing Hung Anthony" userId="d7586842-d513-4a2a-9dfa-6f07d4241d4e" providerId="ADAL" clId="{31037EB5-8022-43A1-9A9F-1F2E41F7259B}" dt="2023-12-29T20:52:59.745" v="2" actId="255"/>
        <pc:sldMkLst>
          <pc:docMk/>
          <pc:sldMk cId="87667704" sldId="1470"/>
        </pc:sldMkLst>
        <pc:spChg chg="mod">
          <ac:chgData name="CHAN Hing Hung Anthony" userId="d7586842-d513-4a2a-9dfa-6f07d4241d4e" providerId="ADAL" clId="{31037EB5-8022-43A1-9A9F-1F2E41F7259B}" dt="2023-12-29T20:52:59.745" v="2" actId="255"/>
          <ac:spMkLst>
            <pc:docMk/>
            <pc:sldMk cId="87667704" sldId="1470"/>
            <ac:spMk id="3" creationId="{00000000-0000-0000-0000-000000000000}"/>
          </ac:spMkLst>
        </pc:spChg>
      </pc:sldChg>
      <pc:sldChg chg="modSp mod">
        <pc:chgData name="CHAN Hing Hung Anthony" userId="d7586842-d513-4a2a-9dfa-6f07d4241d4e" providerId="ADAL" clId="{31037EB5-8022-43A1-9A9F-1F2E41F7259B}" dt="2023-12-29T20:54:16.551" v="16" actId="255"/>
        <pc:sldMkLst>
          <pc:docMk/>
          <pc:sldMk cId="1302093740" sldId="1471"/>
        </pc:sldMkLst>
        <pc:spChg chg="mod">
          <ac:chgData name="CHAN Hing Hung Anthony" userId="d7586842-d513-4a2a-9dfa-6f07d4241d4e" providerId="ADAL" clId="{31037EB5-8022-43A1-9A9F-1F2E41F7259B}" dt="2023-12-29T20:54:16.551" v="16" actId="255"/>
          <ac:spMkLst>
            <pc:docMk/>
            <pc:sldMk cId="1302093740" sldId="1471"/>
            <ac:spMk id="3" creationId="{00000000-0000-0000-0000-000000000000}"/>
          </ac:spMkLst>
        </pc:spChg>
      </pc:sldChg>
      <pc:sldChg chg="modSp">
        <pc:chgData name="CHAN Hing Hung Anthony" userId="d7586842-d513-4a2a-9dfa-6f07d4241d4e" providerId="ADAL" clId="{31037EB5-8022-43A1-9A9F-1F2E41F7259B}" dt="2023-12-29T21:46:03.803" v="142" actId="20578"/>
        <pc:sldMkLst>
          <pc:docMk/>
          <pc:sldMk cId="3479876386" sldId="1473"/>
        </pc:sldMkLst>
        <pc:spChg chg="mod">
          <ac:chgData name="CHAN Hing Hung Anthony" userId="d7586842-d513-4a2a-9dfa-6f07d4241d4e" providerId="ADAL" clId="{31037EB5-8022-43A1-9A9F-1F2E41F7259B}" dt="2023-12-29T21:46:03.803" v="142" actId="20578"/>
          <ac:spMkLst>
            <pc:docMk/>
            <pc:sldMk cId="3479876386" sldId="1473"/>
            <ac:spMk id="3" creationId="{00000000-0000-0000-0000-000000000000}"/>
          </ac:spMkLst>
        </pc:spChg>
      </pc:sldChg>
      <pc:sldChg chg="modSp mod">
        <pc:chgData name="CHAN Hing Hung Anthony" userId="d7586842-d513-4a2a-9dfa-6f07d4241d4e" providerId="ADAL" clId="{31037EB5-8022-43A1-9A9F-1F2E41F7259B}" dt="2023-12-29T20:56:29.724" v="22" actId="404"/>
        <pc:sldMkLst>
          <pc:docMk/>
          <pc:sldMk cId="2914848310" sldId="1485"/>
        </pc:sldMkLst>
        <pc:spChg chg="mod">
          <ac:chgData name="CHAN Hing Hung Anthony" userId="d7586842-d513-4a2a-9dfa-6f07d4241d4e" providerId="ADAL" clId="{31037EB5-8022-43A1-9A9F-1F2E41F7259B}" dt="2023-12-29T20:56:29.724" v="22" actId="404"/>
          <ac:spMkLst>
            <pc:docMk/>
            <pc:sldMk cId="2914848310" sldId="1485"/>
            <ac:spMk id="3" creationId="{00000000-0000-0000-0000-000000000000}"/>
          </ac:spMkLst>
        </pc:spChg>
      </pc:sldChg>
    </pc:docChg>
  </pc:docChgLst>
  <pc:docChgLst>
    <pc:chgData name="CHAN Hing Hung Anthony" userId="d7586842-d513-4a2a-9dfa-6f07d4241d4e" providerId="ADAL" clId="{9A01F4F3-9487-41CB-BB71-F2533BBB5846}"/>
    <pc:docChg chg="modSld">
      <pc:chgData name="CHAN Hing Hung Anthony" userId="d7586842-d513-4a2a-9dfa-6f07d4241d4e" providerId="ADAL" clId="{9A01F4F3-9487-41CB-BB71-F2533BBB5846}" dt="2019-08-31T14:19:49.085" v="7" actId="207"/>
      <pc:docMkLst>
        <pc:docMk/>
      </pc:docMkLst>
      <pc:sldChg chg="modSp">
        <pc:chgData name="CHAN Hing Hung Anthony" userId="d7586842-d513-4a2a-9dfa-6f07d4241d4e" providerId="ADAL" clId="{9A01F4F3-9487-41CB-BB71-F2533BBB5846}" dt="2019-08-31T14:19:49.085" v="7" actId="207"/>
        <pc:sldMkLst>
          <pc:docMk/>
          <pc:sldMk cId="3373120900" sldId="1464"/>
        </pc:sldMkLst>
        <pc:spChg chg="mod">
          <ac:chgData name="CHAN Hing Hung Anthony" userId="d7586842-d513-4a2a-9dfa-6f07d4241d4e" providerId="ADAL" clId="{9A01F4F3-9487-41CB-BB71-F2533BBB5846}" dt="2019-08-31T14:19:49.085" v="7" actId="207"/>
          <ac:spMkLst>
            <pc:docMk/>
            <pc:sldMk cId="3373120900" sldId="146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64515" name="Rectangle 3"/>
          <p:cNvSpPr>
            <a:spLocks noGrp="1" noChangeArrowheads="1"/>
          </p:cNvSpPr>
          <p:nvPr>
            <p:ph type="dt" sz="quarter"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64516" name="Rectangle 4"/>
          <p:cNvSpPr>
            <a:spLocks noGrp="1" noChangeArrowheads="1"/>
          </p:cNvSpPr>
          <p:nvPr>
            <p:ph type="ftr" sz="quarter" idx="2"/>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645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7EAC9258-A43A-4A28-9DAD-BDEE79142F42}" type="slidenum">
              <a:rPr lang="zh-TW" altLang="en-US"/>
              <a:pPr>
                <a:defRPr/>
              </a:pPr>
              <a:t>‹#›</a:t>
            </a:fld>
            <a:endParaRPr lang="en-US" altLang="zh-TW"/>
          </a:p>
        </p:txBody>
      </p:sp>
    </p:spTree>
    <p:extLst>
      <p:ext uri="{BB962C8B-B14F-4D97-AF65-F5344CB8AC3E}">
        <p14:creationId xmlns:p14="http://schemas.microsoft.com/office/powerpoint/2010/main" val="256583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22425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121860"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2426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22426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B1EC393C-6159-41D6-93A8-07A4B274FB18}" type="slidenum">
              <a:rPr lang="zh-TW" altLang="en-US"/>
              <a:pPr>
                <a:defRPr/>
              </a:pPr>
              <a:t>‹#›</a:t>
            </a:fld>
            <a:endParaRPr lang="en-US" altLang="zh-TW"/>
          </a:p>
        </p:txBody>
      </p:sp>
    </p:spTree>
    <p:extLst>
      <p:ext uri="{BB962C8B-B14F-4D97-AF65-F5344CB8AC3E}">
        <p14:creationId xmlns:p14="http://schemas.microsoft.com/office/powerpoint/2010/main" val="844264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F778F55-AB25-4DA0-8487-7B7E6FC44B5A}" type="slidenum">
              <a:rPr lang="zh-TW" altLang="en-US" smtClean="0"/>
              <a:pPr/>
              <a:t>1</a:t>
            </a:fld>
            <a:endParaRPr lang="en-US" altLang="zh-TW"/>
          </a:p>
        </p:txBody>
      </p:sp>
      <p:sp>
        <p:nvSpPr>
          <p:cNvPr id="122883" name="Rectangle 2"/>
          <p:cNvSpPr>
            <a:spLocks noGrp="1" noRot="1" noChangeAspect="1" noChangeArrowheads="1" noTextEdit="1"/>
          </p:cNvSpPr>
          <p:nvPr>
            <p:ph type="sldImg"/>
          </p:nvPr>
        </p:nvSpPr>
        <p:spPr>
          <a:xfrm>
            <a:off x="458788" y="720725"/>
            <a:ext cx="6400800" cy="3600450"/>
          </a:xfrm>
          <a:ln/>
        </p:spPr>
      </p:sp>
      <p:sp>
        <p:nvSpPr>
          <p:cNvPr id="122884"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50236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6019" name="Rectangle 3"/>
          <p:cNvSpPr>
            <a:spLocks noGrp="1" noChangeArrowheads="1"/>
          </p:cNvSpPr>
          <p:nvPr>
            <p:ph type="ctrTitle"/>
          </p:nvPr>
        </p:nvSpPr>
        <p:spPr>
          <a:xfrm>
            <a:off x="0" y="685800"/>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1" y="2121694"/>
            <a:ext cx="9144000" cy="2621756"/>
          </a:xfrm>
        </p:spPr>
        <p:txBody>
          <a:bodyPr/>
          <a:lstStyle>
            <a:lvl1pPr marL="0" indent="0" algn="ctr">
              <a:buFont typeface="Symbol" pitchFamily="18" charset="2"/>
              <a:buNone/>
              <a:defRPr/>
            </a:lvl1pPr>
          </a:lstStyle>
          <a:p>
            <a:r>
              <a:rPr lang="en-US" altLang="zh-TW"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814387"/>
            <a:ext cx="4495800" cy="375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14387"/>
            <a:ext cx="4495800" cy="375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6019" name="Rectangle 3"/>
          <p:cNvSpPr>
            <a:spLocks noGrp="1" noChangeArrowheads="1"/>
          </p:cNvSpPr>
          <p:nvPr>
            <p:ph type="ctrTitle"/>
          </p:nvPr>
        </p:nvSpPr>
        <p:spPr>
          <a:xfrm>
            <a:off x="0" y="685800"/>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1" y="2121694"/>
            <a:ext cx="9144000" cy="2621756"/>
          </a:xfrm>
        </p:spPr>
        <p:txBody>
          <a:bodyPr/>
          <a:lstStyle>
            <a:lvl1pPr marL="0" indent="0" algn="ctr">
              <a:buFont typeface="Symbol" pitchFamily="18" charset="2"/>
              <a:buNone/>
              <a:defRPr/>
            </a:lvl1pPr>
          </a:lstStyle>
          <a:p>
            <a:r>
              <a:rPr lang="en-US" altLang="zh-TW" dirty="0"/>
              <a:t>Click to edit Master subtitle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 y="685800"/>
            <a:ext cx="4495800" cy="401209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85800"/>
            <a:ext cx="4495800" cy="401209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685801"/>
            <a:ext cx="6184667" cy="416655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4668" y="685801"/>
            <a:ext cx="2959332" cy="416655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685801"/>
            <a:ext cx="7464828" cy="416655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5201" y="685801"/>
            <a:ext cx="1828799" cy="4166558"/>
          </a:xfrm>
        </p:spPr>
        <p:txBody>
          <a:bodyPr/>
          <a:lstStyle>
            <a:lvl1pPr>
              <a:defRPr sz="2800">
                <a:solidFill>
                  <a:schemeClr val="accent2"/>
                </a:solidFill>
              </a:defRPr>
            </a:lvl1pPr>
            <a:lvl2pPr>
              <a:defRPr sz="2400">
                <a:solidFill>
                  <a:schemeClr val="accent2"/>
                </a:solidFill>
              </a:defRPr>
            </a:lvl2pPr>
            <a:lvl3pPr>
              <a:defRPr sz="2000">
                <a:solidFill>
                  <a:srgbClr val="FF0000"/>
                </a:solidFill>
              </a:defRPr>
            </a:lvl3pPr>
            <a:lvl4pPr>
              <a:defRPr sz="1800">
                <a:solidFill>
                  <a:srgbClr val="FF0000"/>
                </a:solidFill>
              </a:defRPr>
            </a:lvl4pPr>
            <a:lvl5pPr>
              <a:defRPr sz="1800">
                <a:solidFill>
                  <a:srgbClr val="FF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85801"/>
            <a:ext cx="4497388" cy="602456"/>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288256"/>
            <a:ext cx="4497388" cy="3583781"/>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685801"/>
            <a:ext cx="4498975" cy="602456"/>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288256"/>
            <a:ext cx="4498975" cy="3583781"/>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0"/>
            <a:ext cx="9144000" cy="685800"/>
          </a:xfrm>
        </p:spPr>
        <p:txBody>
          <a:bodyPr/>
          <a:lstStyle/>
          <a:p>
            <a:r>
              <a:rPr lang="en-US" dirty="0"/>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814387"/>
            <a:ext cx="4495800" cy="3757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387"/>
            <a:ext cx="4495800" cy="3757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502E-9B6F-4992-8049-843F16591C76}" type="datetimeFigureOut">
              <a:rPr lang="en-US" smtClean="0"/>
              <a:pPr/>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DCA7D-5558-4ECC-8978-4FE35C6AF6E8}"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814387"/>
            <a:ext cx="4495801" cy="375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14387"/>
            <a:ext cx="4495800" cy="375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50000">
              <a:srgbClr val="FFFFCC"/>
            </a:gs>
            <a:gs pos="100000">
              <a:srgbClr val="CCFFCC"/>
            </a:gs>
          </a:gsLst>
          <a:lin ang="2700000" scaled="1"/>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9" name="Rectangle 5"/>
          <p:cNvSpPr>
            <a:spLocks noGrp="1" noChangeArrowheads="1"/>
          </p:cNvSpPr>
          <p:nvPr>
            <p:ph type="body" idx="1"/>
          </p:nvPr>
        </p:nvSpPr>
        <p:spPr bwMode="auto">
          <a:xfrm>
            <a:off x="-7621" y="685801"/>
            <a:ext cx="9151622" cy="4075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9" name="Text Box 12"/>
          <p:cNvSpPr txBox="1">
            <a:spLocks noChangeArrowheads="1"/>
          </p:cNvSpPr>
          <p:nvPr userDrawn="1"/>
        </p:nvSpPr>
        <p:spPr bwMode="auto">
          <a:xfrm>
            <a:off x="-1" y="4870977"/>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a:solidFill>
                  <a:schemeClr val="accent2"/>
                </a:solidFill>
              </a:rPr>
              <a:t>我的一切都是主借給我的，好能服務他人。</a:t>
            </a:r>
            <a:endParaRPr lang="en-US" altLang="zh-TW" sz="1800" i="0" dirty="0">
              <a:solidFill>
                <a:schemeClr val="accent2"/>
              </a:solidFill>
            </a:endParaRPr>
          </a:p>
        </p:txBody>
      </p:sp>
      <p:sp>
        <p:nvSpPr>
          <p:cNvPr id="10" name="Rectangle 11"/>
          <p:cNvSpPr>
            <a:spLocks noChangeArrowheads="1"/>
          </p:cNvSpPr>
          <p:nvPr userDrawn="1"/>
        </p:nvSpPr>
        <p:spPr bwMode="auto">
          <a:xfrm>
            <a:off x="7645400" y="4763895"/>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chemeClr val="accent2"/>
                </a:solidFill>
                <a:latin typeface="Helvetica" pitchFamily="34" charset="0"/>
              </a:rPr>
              <a:t>Page </a:t>
            </a:r>
            <a:fld id="{5403819B-1738-4213-8025-A7C080374BA6}" type="slidenum">
              <a:rPr lang="en-US" altLang="zh-TW" sz="2000" i="0">
                <a:solidFill>
                  <a:schemeClr val="accent2"/>
                </a:solidFill>
                <a:latin typeface="Helvetica" pitchFamily="34" charset="0"/>
              </a:rPr>
              <a:pPr algn="r">
                <a:defRPr/>
              </a:pPr>
              <a:t>‹#›</a:t>
            </a:fld>
            <a:endParaRPr lang="en-US" altLang="zh-TW" sz="2000" i="0" dirty="0">
              <a:solidFill>
                <a:schemeClr val="accent2"/>
              </a:solidFill>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p:txStyles>
    <p:titleStyle>
      <a:lvl1pPr algn="ctr" rtl="0" eaLnBrk="0" fontAlgn="base" hangingPunct="0">
        <a:spcBef>
          <a:spcPct val="0"/>
        </a:spcBef>
        <a:spcAft>
          <a:spcPct val="0"/>
        </a:spcAft>
        <a:defRPr sz="3200">
          <a:solidFill>
            <a:srgbClr val="660066"/>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accent2"/>
          </a:solidFill>
          <a:latin typeface="+mn-lt"/>
          <a:ea typeface="+mn-ea"/>
        </a:defRPr>
      </a:lvl3pPr>
      <a:lvl4pPr marL="1600200" indent="-228600" algn="l" rtl="0" eaLnBrk="0" fontAlgn="base" hangingPunct="0">
        <a:spcBef>
          <a:spcPct val="20000"/>
        </a:spcBef>
        <a:spcAft>
          <a:spcPct val="0"/>
        </a:spcAft>
        <a:buChar char="–"/>
        <a:defRPr sz="2000">
          <a:solidFill>
            <a:schemeClr val="accent2"/>
          </a:solidFill>
          <a:latin typeface="+mn-lt"/>
          <a:ea typeface="+mn-ea"/>
        </a:defRPr>
      </a:lvl4pPr>
      <a:lvl5pPr marL="2057400" indent="-228600" algn="l" rtl="0" eaLnBrk="0" fontAlgn="base" hangingPunct="0">
        <a:spcBef>
          <a:spcPct val="20000"/>
        </a:spcBef>
        <a:spcAft>
          <a:spcPct val="0"/>
        </a:spcAft>
        <a:buChar char="•"/>
        <a:defRPr sz="2000">
          <a:solidFill>
            <a:schemeClr val="accent2"/>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685800"/>
            <a:ext cx="9144000" cy="4284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725003" name="Rectangle 11"/>
          <p:cNvSpPr>
            <a:spLocks noChangeArrowheads="1"/>
          </p:cNvSpPr>
          <p:nvPr userDrawn="1"/>
        </p:nvSpPr>
        <p:spPr bwMode="auto">
          <a:xfrm>
            <a:off x="7645400" y="4763895"/>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rgbClr val="FFFF00"/>
                </a:solidFill>
                <a:latin typeface="Helvetica" pitchFamily="34" charset="0"/>
              </a:rPr>
              <a:t>Page </a:t>
            </a:r>
            <a:fld id="{5403819B-1738-4213-8025-A7C080374BA6}" type="slidenum">
              <a:rPr lang="en-US" altLang="zh-TW" sz="2000" i="0">
                <a:solidFill>
                  <a:srgbClr val="FFFF00"/>
                </a:solidFill>
                <a:latin typeface="Helvetica" pitchFamily="34" charset="0"/>
              </a:rPr>
              <a:pPr algn="r">
                <a:defRPr/>
              </a:pPr>
              <a:t>‹#›</a:t>
            </a:fld>
            <a:endParaRPr lang="en-US" altLang="zh-TW" sz="2000" i="0" dirty="0">
              <a:solidFill>
                <a:srgbClr val="FFFF00"/>
              </a:solidFill>
              <a:latin typeface="Helvetica" pitchFamily="34" charset="0"/>
            </a:endParaRPr>
          </a:p>
        </p:txBody>
      </p:sp>
      <p:sp>
        <p:nvSpPr>
          <p:cNvPr id="10" name="Text Box 12"/>
          <p:cNvSpPr txBox="1">
            <a:spLocks noChangeArrowheads="1"/>
          </p:cNvSpPr>
          <p:nvPr userDrawn="1"/>
        </p:nvSpPr>
        <p:spPr bwMode="auto">
          <a:xfrm>
            <a:off x="-1" y="4852737"/>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a:solidFill>
                  <a:srgbClr val="FFFF00"/>
                </a:solidFill>
              </a:rPr>
              <a:t>我的一切都是主借給我的，好能服務他人。</a:t>
            </a:r>
            <a:endParaRPr lang="en-US" altLang="zh-TW" sz="1800" i="0" dirty="0">
              <a:solidFill>
                <a:srgbClr val="FFFF00"/>
              </a:solidFill>
            </a:endParaRPr>
          </a:p>
        </p:txBody>
      </p:sp>
      <p:sp>
        <p:nvSpPr>
          <p:cNvPr id="11" name="Rectangle 13"/>
          <p:cNvSpPr>
            <a:spLocks noChangeArrowheads="1"/>
          </p:cNvSpPr>
          <p:nvPr userDrawn="1"/>
        </p:nvSpPr>
        <p:spPr bwMode="auto">
          <a:xfrm>
            <a:off x="4197394" y="4833345"/>
            <a:ext cx="3407167" cy="307777"/>
          </a:xfrm>
          <a:prstGeom prst="rect">
            <a:avLst/>
          </a:prstGeom>
          <a:noFill/>
          <a:ln w="12700">
            <a:noFill/>
            <a:miter lim="800000"/>
            <a:headEnd type="none" w="sm" len="sm"/>
            <a:tailEnd type="none" w="sm" len="sm"/>
          </a:ln>
          <a:effectLst/>
        </p:spPr>
        <p:txBody>
          <a:bodyPr wrap="square">
            <a:spAutoFit/>
          </a:bodyPr>
          <a:lstStyle/>
          <a:p>
            <a:pPr algn="ctr">
              <a:defRPr/>
            </a:pPr>
            <a:r>
              <a:rPr lang="en-US" altLang="zh-TW" sz="1400" i="0" dirty="0">
                <a:solidFill>
                  <a:srgbClr val="FFFF00"/>
                </a:solidFill>
              </a:rPr>
              <a:t>http://www.catholicworld.info/eucharist/</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ransition/>
  <p:txStyles>
    <p:titleStyle>
      <a:lvl1pPr algn="ctr" rtl="0" eaLnBrk="0" fontAlgn="base" hangingPunct="0">
        <a:spcBef>
          <a:spcPct val="0"/>
        </a:spcBef>
        <a:spcAft>
          <a:spcPct val="0"/>
        </a:spcAft>
        <a:defRPr sz="3200">
          <a:solidFill>
            <a:srgbClr val="FFCCFF"/>
          </a:solidFill>
          <a:latin typeface="Microsoft YaHei" pitchFamily="34" charset="-122"/>
          <a:ea typeface="Microsoft YaHei" pitchFamily="34" charset="-122"/>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FFFF00"/>
          </a:solidFill>
          <a:latin typeface="Microsoft YaHei" pitchFamily="34" charset="-122"/>
          <a:ea typeface="Microsoft YaHei" pitchFamily="34"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icrosoft YaHei" pitchFamily="34" charset="-122"/>
          <a:ea typeface="Microsoft YaHei" pitchFamily="34" charset="-122"/>
        </a:defRPr>
      </a:lvl2pPr>
      <a:lvl3pPr marL="1143000" indent="-228600" algn="l" rtl="0" eaLnBrk="0" fontAlgn="base" hangingPunct="0">
        <a:spcBef>
          <a:spcPct val="20000"/>
        </a:spcBef>
        <a:spcAft>
          <a:spcPct val="0"/>
        </a:spcAft>
        <a:buChar char="•"/>
        <a:defRPr sz="2400">
          <a:solidFill>
            <a:srgbClr val="FFFF00"/>
          </a:solidFill>
          <a:latin typeface="Microsoft YaHei" pitchFamily="34" charset="-122"/>
          <a:ea typeface="Microsoft YaHei" pitchFamily="34" charset="-122"/>
        </a:defRPr>
      </a:lvl3pPr>
      <a:lvl4pPr marL="16002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4pPr>
      <a:lvl5pPr marL="20574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6502E-9B6F-4992-8049-843F16591C76}" type="datetimeFigureOut">
              <a:rPr lang="en-US" smtClean="0"/>
              <a:pPr/>
              <a:t>12/30/2023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EDCA7D-5558-4ECC-8978-4FE35C6AF6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TW" altLang="en-US" sz="4000" dirty="0"/>
              <a:t>天主教分裂經過和受迫害情況</a:t>
            </a:r>
            <a:br>
              <a:rPr lang="en-US" sz="4000" dirty="0"/>
            </a:br>
            <a:r>
              <a:rPr lang="en-US" altLang="zh-CN" sz="4000" dirty="0"/>
              <a:t>The Church History</a:t>
            </a:r>
            <a:br>
              <a:rPr lang="en-US" sz="4000" dirty="0"/>
            </a:br>
            <a:r>
              <a:rPr lang="en-US" sz="2800" dirty="0"/>
              <a:t>http://www.catholicworld.info/eucharist/files</a:t>
            </a:r>
            <a:r>
              <a:rPr lang="en-US" altLang="zh-CN" sz="2800" dirty="0"/>
              <a:t>/</a:t>
            </a:r>
            <a:br>
              <a:rPr lang="en-US" altLang="zh-CN" sz="2800" dirty="0"/>
            </a:br>
            <a:r>
              <a:rPr lang="en-US" sz="2800" dirty="0"/>
              <a:t>http://www.catholicworld.info/eucharist/</a:t>
            </a:r>
            <a:endParaRPr lang="en-US" sz="3600" dirty="0"/>
          </a:p>
        </p:txBody>
      </p:sp>
      <p:sp>
        <p:nvSpPr>
          <p:cNvPr id="3075" name="Rectangle 3"/>
          <p:cNvSpPr>
            <a:spLocks noGrp="1" noChangeArrowheads="1"/>
          </p:cNvSpPr>
          <p:nvPr>
            <p:ph type="subTitle" idx="1"/>
          </p:nvPr>
        </p:nvSpPr>
        <p:spPr/>
        <p:txBody>
          <a:bodyPr/>
          <a:lstStyle/>
          <a:p>
            <a:r>
              <a:rPr lang="zh-CN" altLang="en-US" dirty="0"/>
              <a:t>陳慶鴻</a:t>
            </a:r>
            <a:endParaRPr lang="en-US" dirty="0"/>
          </a:p>
          <a:p>
            <a:pPr eaLnBrk="1" hangingPunct="1"/>
            <a:r>
              <a:rPr lang="en-US" altLang="zh-CN" dirty="0"/>
              <a:t>h.a.chan@ieee.org</a:t>
            </a:r>
          </a:p>
          <a:p>
            <a:pPr eaLnBrk="1" hangingPunct="1"/>
            <a:r>
              <a:rPr lang="zh-CN" altLang="zh-TW" dirty="0"/>
              <a:t>我原</a:t>
            </a:r>
            <a:r>
              <a:rPr lang="zh-CN" altLang="en-US" dirty="0"/>
              <a:t>來</a:t>
            </a:r>
            <a:r>
              <a:rPr lang="zh-CN" altLang="zh-TW" dirty="0"/>
              <a:t>一</a:t>
            </a:r>
            <a:r>
              <a:rPr lang="zh-CN" altLang="en-US" dirty="0"/>
              <a:t>無</a:t>
            </a:r>
            <a:r>
              <a:rPr lang="zh-CN" altLang="zh-TW" dirty="0"/>
              <a:t>所有，</a:t>
            </a:r>
            <a:endParaRPr lang="en-US" altLang="zh-CN" dirty="0"/>
          </a:p>
          <a:p>
            <a:pPr eaLnBrk="1" hangingPunct="1"/>
            <a:r>
              <a:rPr lang="zh-CN" altLang="zh-TW" dirty="0"/>
              <a:t>我</a:t>
            </a:r>
            <a:r>
              <a:rPr lang="zh-CN" altLang="en-US" dirty="0"/>
              <a:t>擁</a:t>
            </a:r>
            <a:r>
              <a:rPr lang="zh-CN" altLang="zh-TW" dirty="0"/>
              <a:t>有的一切，都是主借</a:t>
            </a:r>
            <a:r>
              <a:rPr lang="zh-CN" altLang="en-US" dirty="0"/>
              <a:t>給</a:t>
            </a:r>
            <a:r>
              <a:rPr lang="zh-CN" altLang="zh-TW" dirty="0"/>
              <a:t>我的，好能</a:t>
            </a:r>
            <a:r>
              <a:rPr lang="zh-CN" altLang="en-US" dirty="0"/>
              <a:t>服務</a:t>
            </a:r>
            <a:r>
              <a:rPr lang="zh-CN" altLang="zh-TW" dirty="0"/>
              <a:t>他人。</a:t>
            </a:r>
            <a:endParaRPr lang="en-US" altLang="zh-TW" dirty="0"/>
          </a:p>
          <a:p>
            <a:pPr eaLnBrk="1" hangingPunct="1"/>
            <a:endParaRPr lang="en-US" altLang="zh-TW" dirty="0"/>
          </a:p>
        </p:txBody>
      </p:sp>
      <p:sp>
        <p:nvSpPr>
          <p:cNvPr id="3076" name="DtsShapeName" descr="6C6452B61563536ECG@E831GDDB8DG2109=KFe8=7&lt;bB62693!!!!!!BIHO@]B62693!!!11111111110C66@6B0D1ri`shof,@ens`uhno,311803170/qqu!!!!!!!!!!!!!!!!!!!!!!!!!!!!!!!!!!!!!!!!!!!!!!!!!!!!!!!!!!!!!!!!!!!!!!!!!!!!!!!!!!!!!!!!!!!!!!!!!!!!!!!!!!!!!!!!!!!!!!!!!!!!!!!!!!!!!!!!!!!!!!!!!!!!!!!!!!!!!!!!!!!!!!!!!!!!!!!!!!!!!!!!!!!!!!!!!!!!!!!!!!!!!!!!!!!!!!!!!!!!!!!!!!!!!!!!!!!!!!!!!!!!!!!!!!!!!!!!!!!!!!!!!!!!!!!!!!!!!!!!!!!!!!!!!!!!!!!!!!!!!!!!!!!!!!!!!!!!!!!!!!!!!!!!!!!!!!!!!!!!!!!!!!!!!!!!!!!!!!!!!!!!!!!!!!!!!!!!!!!!!!!!!!!!!!!!!!!!!!!!!!!!!!!!!!!!!!!!!!!!!!!!!!!!!!!!!!!!!!!!!!!!!!!!!!!!!!!!!!!!!!!!!!!!!!!!!!!!!!!!!!!!!!!!!!!!!!!!!!!!!!!!!!!!!!!!!!!!!!!!!!!!!!!!!!!!!!!!!!!!!!!!!!!!!!!!!!!!!!!!!!!!!!!!!!!!!!!!!!!!!!!!!!!!!!!!!!!!!!!!!!!!!!!!!!!!!!!!!!!!!!!!!!!!!!!!!!!!!!!!!!!!!!!!!!!!!!!!!!!!!!!!!!!!!!!!!!!!!!!!!!!!!!!!!!!!!!!!!!!!!!!!!!!!!!!!!!!!!!!!!!!!!!!!!!!!!!!!!!!!!!!!!!!!!!!!!!!!!!!!!!!!!!!!!!!!!!!!!!!!!!!!!!!!!!!!!!!!!!!!!!!!!!!!!!!!!!!!!!!!!!!!!!!!!!!!!!!!!!!!!!!!!!!!!!!!!!!!!!!!!!!!!!!!!!!!!!!!!!!!!!!!!!!!!!!!!!!!!!!!!!!!!!!!!!!!!!!!!!!!!!!!!!!!!!!!!!!!!!!!!!!!!!!!!!!!!!!!!!!!!!!!!!!!!!!!!!!!!!!!!!!!!!!!!!!!!!!!!!!!!!!!!!!!!!!!!!!!!!!!!!!!!!!!!!!!!!!!!!!!!!!!!!!!!!!!!!!!!!!!!!!!!!!!!!!!!!!!!!!!!!!!!!!!!!!!!!!!!!!!!!!!!!!!!!!!!!!!!!!!!!!!!!!!!!!!!!!!!!!!!!!!!!!!!!!!!!!!!!!!!!!!!!!!!!!!!!!!!!!!!!!!!!!!!!!!!!!!!!!!!!!!!!!!!!!!!!!!!!!!!!!!!!!!!!!!!!!!!!!!!!!!!!!!!!!!!!!!!!!!!!!!!!!!!!!!!!!!!!!!!!!!!!!!!!!!!!!!!!!!!!!!!!!!!!!!!!!!!!!!!!!!!!!!!!!!!!!!!!!!!!!!!!!!!!!!!!!!!!!!!!!!!!!!!!!!!!!!!!!!!!!!!!!!!!!!!!!!!!!!!!!!!!!!!!!!!!!!!!!!!!!!!!!!!!!!!!!!!!!!!!!!!!!!!!!!!!!!!!!!!!!!!!!!!!!!!!!!!!!!!!!!!!!!!!!!!!!!!!!!!!!!!!!!!!!!!!!!!!!!!!!!!!!!!!!!!!!!!!!!!!!!!!!!!!!!!!!!!!!!!!!!!!!!!!!!!!!!!!!!!!!!!!!!!!!!!!!!!!!!!!!!!!!!!!!!!!!!!!!!!!!!!!!!!!!!!!!!!!!!!!!!!!!!!!!!!!!!!!!!!!!!!!!!!!!!!!!!!!!!!!!!!!!!!!!!!!!!!!!!!!!!!!!!!!!!!!!!!!!!!!!!!!!!!!!!!!!!!!!!!!!!!!!!!!!!!!!!!!!!!!!!!!!!!!!!!!!!!!!!!!!!!!!!!!!!!!!!!!!!!!!!!!!!!!!!!!!!!!!!!!!!!!!!!!!!!!!!!!!!!!!!!!!!!!!!!!!!!!!!!!!!!!!!!!!!!!!!!!!!!!!!!!!!!!!!!!!!!!!!!!!!!!!!!!!!!!!!!!!!!!!!!!!!!!!!!!!!!!!!!!!!!!!!!!!!!!!!!!!!!!!!!!!!!!!!!!!!!!!!!!!!!!!!!!!!!!!!!!!!!!!!!!!!!!!!!!!!!!!!!!!!!!!!!!!!!!!!!!!!!!!!!!!!!!!!!!!!!!!!!!!!!!!!!!!!!!!!!!!!!!!!!!!!!!!!!!!!!!!!!!!!!!!!!!!!!!!!!!!!!!!!!!!!!!!!!!!!!!!!!!!!!!!!!!!!!!!!!!!!!!!!!!!!!!!!!!!!!!!!!!!!!!!!!!!!!!!!!!!!!!!!!!!!!!!!!!!!!!!!!!!!!!!!!!!!!!!!!!!!!!!!!!!!!!!!!!!!!!!!!!!!!!!!!!!!!!!!!!!!!!!!!!!!!!!!!!!!!!!!!!!!!!!!!!!!!!!!!!!!!!!!!!!!!!!!1!1" hidden="1"/>
          <p:cNvSpPr>
            <a:spLocks noChangeArrowheads="1"/>
          </p:cNvSpPr>
          <p:nvPr/>
        </p:nvSpPr>
        <p:spPr bwMode="auto">
          <a:xfrm>
            <a:off x="0" y="0"/>
            <a:ext cx="1588" cy="11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 name="TextBox 4"/>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F516-D3EC-4B25-B0C4-11C07D73058B}"/>
              </a:ext>
            </a:extLst>
          </p:cNvPr>
          <p:cNvSpPr>
            <a:spLocks noGrp="1"/>
          </p:cNvSpPr>
          <p:nvPr>
            <p:ph type="title"/>
          </p:nvPr>
        </p:nvSpPr>
        <p:spPr/>
        <p:txBody>
          <a:bodyPr/>
          <a:lstStyle/>
          <a:p>
            <a:r>
              <a:rPr lang="zh-CN" altLang="en-US" dirty="0"/>
              <a:t>中世紀教會</a:t>
            </a:r>
            <a:endParaRPr lang="en-HK" dirty="0"/>
          </a:p>
        </p:txBody>
      </p:sp>
      <p:sp>
        <p:nvSpPr>
          <p:cNvPr id="3" name="Content Placeholder 2">
            <a:extLst>
              <a:ext uri="{FF2B5EF4-FFF2-40B4-BE49-F238E27FC236}">
                <a16:creationId xmlns:a16="http://schemas.microsoft.com/office/drawing/2014/main" id="{E2E41165-C12F-4FD3-92C6-4CCBD7FFDCBD}"/>
              </a:ext>
            </a:extLst>
          </p:cNvPr>
          <p:cNvSpPr>
            <a:spLocks noGrp="1"/>
          </p:cNvSpPr>
          <p:nvPr>
            <p:ph idx="1"/>
          </p:nvPr>
        </p:nvSpPr>
        <p:spPr/>
        <p:txBody>
          <a:bodyPr>
            <a:normAutofit/>
          </a:bodyPr>
          <a:lstStyle/>
          <a:p>
            <a:r>
              <a:rPr lang="zh-CN" altLang="en-US" dirty="0"/>
              <a:t>教宗在羅馬廢墟的地上建立中世紀教會，派本篤會修士向日耳曼民族傳福音，經過幾百年的努力，終於歸化了歐洲。</a:t>
            </a:r>
            <a:endParaRPr lang="en-HK" dirty="0"/>
          </a:p>
          <a:p>
            <a:r>
              <a:rPr lang="en-HK" altLang="zh-CN" dirty="0"/>
              <a:t>910</a:t>
            </a:r>
            <a:r>
              <a:rPr lang="zh-CN" altLang="en-US" dirty="0"/>
              <a:t>年法國建克呂尼修院</a:t>
            </a:r>
            <a:r>
              <a:rPr lang="en-HK" altLang="zh-CN" dirty="0"/>
              <a:t>(Abbaye de Cluny)</a:t>
            </a:r>
            <a:r>
              <a:rPr lang="zh-CN" altLang="en-US" dirty="0"/>
              <a:t>，改革本篤會回複嚴規，隨後廣為轉播。</a:t>
            </a:r>
            <a:endParaRPr lang="en-HK" altLang="zh-CN" dirty="0"/>
          </a:p>
          <a:p>
            <a:r>
              <a:rPr lang="zh-CN" altLang="en-US" dirty="0"/>
              <a:t>依諾森三世</a:t>
            </a:r>
            <a:r>
              <a:rPr lang="en-HK" altLang="zh-CN" dirty="0"/>
              <a:t>(Innocent III)(1198-1216)</a:t>
            </a:r>
            <a:r>
              <a:rPr lang="zh-CN" altLang="en-US" dirty="0"/>
              <a:t>時期是教宗職推倒了世俗權力的頂峰。</a:t>
            </a:r>
            <a:endParaRPr lang="en-HK" dirty="0"/>
          </a:p>
        </p:txBody>
      </p:sp>
    </p:spTree>
    <p:extLst>
      <p:ext uri="{BB962C8B-B14F-4D97-AF65-F5344CB8AC3E}">
        <p14:creationId xmlns:p14="http://schemas.microsoft.com/office/powerpoint/2010/main" val="14433267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F516-D3EC-4B25-B0C4-11C07D73058B}"/>
              </a:ext>
            </a:extLst>
          </p:cNvPr>
          <p:cNvSpPr>
            <a:spLocks noGrp="1"/>
          </p:cNvSpPr>
          <p:nvPr>
            <p:ph type="title"/>
          </p:nvPr>
        </p:nvSpPr>
        <p:spPr/>
        <p:txBody>
          <a:bodyPr/>
          <a:lstStyle/>
          <a:p>
            <a:r>
              <a:rPr lang="zh-CN" altLang="en-US" dirty="0"/>
              <a:t>中世紀末</a:t>
            </a:r>
            <a:endParaRPr lang="en-HK" dirty="0"/>
          </a:p>
        </p:txBody>
      </p:sp>
      <p:sp>
        <p:nvSpPr>
          <p:cNvPr id="3" name="Content Placeholder 2">
            <a:extLst>
              <a:ext uri="{FF2B5EF4-FFF2-40B4-BE49-F238E27FC236}">
                <a16:creationId xmlns:a16="http://schemas.microsoft.com/office/drawing/2014/main" id="{E2E41165-C12F-4FD3-92C6-4CCBD7FFDCBD}"/>
              </a:ext>
            </a:extLst>
          </p:cNvPr>
          <p:cNvSpPr>
            <a:spLocks noGrp="1"/>
          </p:cNvSpPr>
          <p:nvPr>
            <p:ph idx="1"/>
          </p:nvPr>
        </p:nvSpPr>
        <p:spPr/>
        <p:txBody>
          <a:bodyPr>
            <a:normAutofit/>
          </a:bodyPr>
          <a:lstStyle/>
          <a:p>
            <a:r>
              <a:rPr lang="zh-CN" altLang="en-US" dirty="0"/>
              <a:t>中世紀末，一般民眾還是擁護教會，和她的信仰、禮儀、聖事和慶節，但領導層腐化。文藝復興時期</a:t>
            </a:r>
            <a:r>
              <a:rPr lang="en-HK" altLang="zh-CN" dirty="0"/>
              <a:t>200</a:t>
            </a:r>
            <a:r>
              <a:rPr lang="zh-CN" altLang="en-US" dirty="0"/>
              <a:t>年沒有進行全面改革。</a:t>
            </a:r>
            <a:endParaRPr lang="en-HK" altLang="zh-CN" dirty="0"/>
          </a:p>
          <a:p>
            <a:r>
              <a:rPr lang="zh-CN" altLang="en-US" dirty="0"/>
              <a:t>尤利烏斯</a:t>
            </a:r>
            <a:r>
              <a:rPr lang="en-HK" altLang="zh-CN" dirty="0"/>
              <a:t>(1443-1513)</a:t>
            </a:r>
            <a:r>
              <a:rPr lang="zh-CN" altLang="en-US" dirty="0"/>
              <a:t>於</a:t>
            </a:r>
            <a:r>
              <a:rPr lang="en-HK" altLang="zh-CN" dirty="0"/>
              <a:t>1512</a:t>
            </a:r>
            <a:r>
              <a:rPr lang="zh-CN" altLang="en-US" dirty="0"/>
              <a:t>年召開拉特朗第五屆大公會議，譴責教會和社會當權人士濫用權勢，擬定改革方案，但改革措施未徹底。</a:t>
            </a:r>
            <a:endParaRPr lang="en-HK" dirty="0"/>
          </a:p>
        </p:txBody>
      </p:sp>
    </p:spTree>
    <p:extLst>
      <p:ext uri="{BB962C8B-B14F-4D97-AF65-F5344CB8AC3E}">
        <p14:creationId xmlns:p14="http://schemas.microsoft.com/office/powerpoint/2010/main" val="42296619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083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基督徒不斷受迫害</a:t>
            </a:r>
            <a:endParaRPr lang="en-US" dirty="0"/>
          </a:p>
        </p:txBody>
      </p:sp>
      <p:sp>
        <p:nvSpPr>
          <p:cNvPr id="3" name="Content Placeholder 2"/>
          <p:cNvSpPr>
            <a:spLocks noGrp="1"/>
          </p:cNvSpPr>
          <p:nvPr>
            <p:ph idx="1"/>
          </p:nvPr>
        </p:nvSpPr>
        <p:spPr/>
        <p:txBody>
          <a:bodyPr>
            <a:normAutofit/>
          </a:bodyPr>
          <a:lstStyle/>
          <a:p>
            <a:r>
              <a:rPr lang="zh-CN" altLang="en-US" dirty="0"/>
              <a:t>君士坦丁皈依，卻令羅馬的敵國</a:t>
            </a:r>
            <a:r>
              <a:rPr lang="zh-TW" altLang="en-US" dirty="0"/>
              <a:t>－</a:t>
            </a:r>
            <a:r>
              <a:rPr lang="zh-CN" altLang="en-US" dirty="0"/>
              <a:t>波斯（今日伊朗）更加迫害基督徒。從</a:t>
            </a:r>
            <a:r>
              <a:rPr lang="en-US" altLang="zh-CN" dirty="0"/>
              <a:t>280</a:t>
            </a:r>
            <a:r>
              <a:rPr lang="zh-CN" altLang="en-US" dirty="0"/>
              <a:t>年到</a:t>
            </a:r>
            <a:r>
              <a:rPr lang="en-US" altLang="zh-CN" dirty="0"/>
              <a:t>483</a:t>
            </a:r>
            <a:r>
              <a:rPr lang="zh-CN" altLang="en-US" dirty="0"/>
              <a:t>年斷續迫害。</a:t>
            </a:r>
            <a:endParaRPr lang="en-US" altLang="zh-CN" dirty="0"/>
          </a:p>
          <a:p>
            <a:r>
              <a:rPr lang="en-US" altLang="zh-CN" dirty="0"/>
              <a:t>516</a:t>
            </a:r>
            <a:r>
              <a:rPr lang="zh-CN" altLang="en-US" dirty="0"/>
              <a:t>年也門的猶太人殺了</a:t>
            </a:r>
            <a:r>
              <a:rPr lang="en-US" altLang="zh-CN" dirty="0"/>
              <a:t>22,000</a:t>
            </a:r>
            <a:r>
              <a:rPr lang="zh-CN" altLang="en-US" dirty="0"/>
              <a:t>基督徒。</a:t>
            </a:r>
            <a:endParaRPr lang="en-US" altLang="zh-CN" dirty="0"/>
          </a:p>
          <a:p>
            <a:r>
              <a:rPr lang="en-US" altLang="zh-CN" dirty="0"/>
              <a:t>614</a:t>
            </a:r>
            <a:r>
              <a:rPr lang="zh-CN" altLang="en-US" dirty="0"/>
              <a:t>年在耶路撒冷的基督徒向猶太人反抗，引起波斯猶太軍隊到耶路撒冷殺了</a:t>
            </a:r>
            <a:r>
              <a:rPr lang="en-US" altLang="zh-CN" dirty="0"/>
              <a:t>17,000</a:t>
            </a:r>
            <a:r>
              <a:rPr lang="zh-CN" altLang="en-US" dirty="0"/>
              <a:t>基督徒。</a:t>
            </a:r>
            <a:endParaRPr lang="en-US" altLang="zh-CN" dirty="0"/>
          </a:p>
        </p:txBody>
      </p:sp>
    </p:spTree>
    <p:extLst>
      <p:ext uri="{BB962C8B-B14F-4D97-AF65-F5344CB8AC3E}">
        <p14:creationId xmlns:p14="http://schemas.microsoft.com/office/powerpoint/2010/main" val="30135836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伊斯蘭教</a:t>
            </a:r>
            <a:endParaRPr lang="en-US" dirty="0"/>
          </a:p>
        </p:txBody>
      </p:sp>
      <p:sp>
        <p:nvSpPr>
          <p:cNvPr id="3" name="Content Placeholder 2"/>
          <p:cNvSpPr>
            <a:spLocks noGrp="1"/>
          </p:cNvSpPr>
          <p:nvPr>
            <p:ph sz="half" idx="1"/>
          </p:nvPr>
        </p:nvSpPr>
        <p:spPr/>
        <p:txBody>
          <a:bodyPr>
            <a:normAutofit/>
          </a:bodyPr>
          <a:lstStyle/>
          <a:p>
            <a:r>
              <a:rPr lang="zh-CN" altLang="en-US" dirty="0"/>
              <a:t>穆罕默德於</a:t>
            </a:r>
            <a:r>
              <a:rPr lang="en-US" altLang="zh-CN" dirty="0"/>
              <a:t>610</a:t>
            </a:r>
            <a:r>
              <a:rPr lang="zh-CN" altLang="en-US" dirty="0"/>
              <a:t>年在亞拉伯西部的麥加</a:t>
            </a:r>
            <a:r>
              <a:rPr lang="en-US" altLang="zh-CN" dirty="0"/>
              <a:t>(Mecca)</a:t>
            </a:r>
            <a:r>
              <a:rPr lang="zh-CN" altLang="en-US" dirty="0"/>
              <a:t>創立伊斯蘭教：他採了用天主教大部分聖經，也承認耶穌生於童貞瑪利亞，</a:t>
            </a:r>
            <a:r>
              <a:rPr lang="zh-CN" altLang="en-US" dirty="0">
                <a:solidFill>
                  <a:srgbClr val="FFCCFF"/>
                </a:solidFill>
              </a:rPr>
              <a:t>但否認耶穌為天主子和受難復活</a:t>
            </a:r>
            <a:r>
              <a:rPr lang="zh-CN" altLang="en-US" dirty="0"/>
              <a:t>。故未有機會體驗天主子在十字架上顯示天主的愛和寬恕，也没有愛的聖體聖事。</a:t>
            </a:r>
            <a:endParaRPr lang="en-US" altLang="zh-CN" dirty="0"/>
          </a:p>
        </p:txBody>
      </p:sp>
      <p:pic>
        <p:nvPicPr>
          <p:cNvPr id="8" name="Content Placeholder 7">
            <a:extLst>
              <a:ext uri="{FF2B5EF4-FFF2-40B4-BE49-F238E27FC236}">
                <a16:creationId xmlns:a16="http://schemas.microsoft.com/office/drawing/2014/main" id="{7D86BC8D-A9D4-45FC-9EE0-8914DD607F1C}"/>
              </a:ext>
            </a:extLst>
          </p:cNvPr>
          <p:cNvPicPr>
            <a:picLocks noGrp="1" noChangeAspect="1"/>
          </p:cNvPicPr>
          <p:nvPr>
            <p:ph sz="half" idx="2"/>
          </p:nvPr>
        </p:nvPicPr>
        <p:blipFill>
          <a:blip r:embed="rId2"/>
          <a:stretch>
            <a:fillRect/>
          </a:stretch>
        </p:blipFill>
        <p:spPr>
          <a:xfrm>
            <a:off x="6204331" y="852036"/>
            <a:ext cx="2920237" cy="3834716"/>
          </a:xfrm>
          <a:prstGeom prst="rect">
            <a:avLst/>
          </a:prstGeom>
        </p:spPr>
      </p:pic>
    </p:spTree>
    <p:extLst>
      <p:ext uri="{BB962C8B-B14F-4D97-AF65-F5344CB8AC3E}">
        <p14:creationId xmlns:p14="http://schemas.microsoft.com/office/powerpoint/2010/main" val="13586789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伊斯蘭教</a:t>
            </a:r>
            <a:endParaRPr lang="en-US" dirty="0"/>
          </a:p>
        </p:txBody>
      </p:sp>
      <p:sp>
        <p:nvSpPr>
          <p:cNvPr id="3" name="Content Placeholder 2"/>
          <p:cNvSpPr>
            <a:spLocks noGrp="1"/>
          </p:cNvSpPr>
          <p:nvPr>
            <p:ph sz="half" idx="1"/>
          </p:nvPr>
        </p:nvSpPr>
        <p:spPr/>
        <p:txBody>
          <a:bodyPr>
            <a:normAutofit/>
          </a:bodyPr>
          <a:lstStyle/>
          <a:p>
            <a:r>
              <a:rPr lang="zh-CN" altLang="en-US" dirty="0"/>
              <a:t>他</a:t>
            </a:r>
            <a:r>
              <a:rPr lang="zh-CN" altLang="en-US" dirty="0">
                <a:solidFill>
                  <a:srgbClr val="FFCCFF"/>
                </a:solidFill>
              </a:rPr>
              <a:t>自稱</a:t>
            </a:r>
            <a:r>
              <a:rPr lang="zh-CN" altLang="en-US" dirty="0"/>
              <a:t>為最後一位先知，受神啟示的内容在他寫的可蘭經。</a:t>
            </a:r>
            <a:endParaRPr lang="en-US" altLang="zh-CN" dirty="0"/>
          </a:p>
        </p:txBody>
      </p:sp>
      <p:pic>
        <p:nvPicPr>
          <p:cNvPr id="5" name="Content Placeholder 4">
            <a:extLst>
              <a:ext uri="{FF2B5EF4-FFF2-40B4-BE49-F238E27FC236}">
                <a16:creationId xmlns:a16="http://schemas.microsoft.com/office/drawing/2014/main" id="{D0AFCB4C-62CD-4190-8472-900E3D7E9C9D}"/>
              </a:ext>
            </a:extLst>
          </p:cNvPr>
          <p:cNvPicPr>
            <a:picLocks noGrp="1" noChangeAspect="1"/>
          </p:cNvPicPr>
          <p:nvPr>
            <p:ph sz="half" idx="2"/>
          </p:nvPr>
        </p:nvPicPr>
        <p:blipFill>
          <a:blip r:embed="rId2"/>
          <a:stretch>
            <a:fillRect/>
          </a:stretch>
        </p:blipFill>
        <p:spPr>
          <a:xfrm>
            <a:off x="6275387" y="685800"/>
            <a:ext cx="2778125" cy="4167188"/>
          </a:xfrm>
          <a:prstGeom prst="rect">
            <a:avLst/>
          </a:prstGeom>
        </p:spPr>
      </p:pic>
    </p:spTree>
    <p:extLst>
      <p:ext uri="{BB962C8B-B14F-4D97-AF65-F5344CB8AC3E}">
        <p14:creationId xmlns:p14="http://schemas.microsoft.com/office/powerpoint/2010/main" val="38464730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伊斯蘭教</a:t>
            </a:r>
            <a:endParaRPr lang="en-US" dirty="0"/>
          </a:p>
        </p:txBody>
      </p:sp>
      <p:sp>
        <p:nvSpPr>
          <p:cNvPr id="3" name="Content Placeholder 2"/>
          <p:cNvSpPr>
            <a:spLocks noGrp="1"/>
          </p:cNvSpPr>
          <p:nvPr>
            <p:ph sz="half" idx="1"/>
          </p:nvPr>
        </p:nvSpPr>
        <p:spPr/>
        <p:txBody>
          <a:bodyPr>
            <a:normAutofit fontScale="92500"/>
          </a:bodyPr>
          <a:lstStyle/>
          <a:p>
            <a:r>
              <a:rPr lang="zh-CN" altLang="en-US" dirty="0"/>
              <a:t>教徒一般都遵守可蘭經的規矩，包括每日五次祈禱，但不認識</a:t>
            </a:r>
            <a:r>
              <a:rPr lang="zh-CN" altLang="en-US" dirty="0">
                <a:solidFill>
                  <a:srgbClr val="FFCCFF"/>
                </a:solidFill>
              </a:rPr>
              <a:t>因愛受難復活</a:t>
            </a:r>
            <a:r>
              <a:rPr lang="zh-CN" altLang="en-US" dirty="0"/>
              <a:t>的天主子，也未有一夫一妻制（默罕默德在第一位妻子去世後娶了</a:t>
            </a:r>
            <a:r>
              <a:rPr lang="en-US" altLang="zh-CN" dirty="0"/>
              <a:t>12</a:t>
            </a:r>
            <a:r>
              <a:rPr lang="zh-CN" altLang="en-US" dirty="0"/>
              <a:t>個妻妾），没有成為天主子女的親切。</a:t>
            </a:r>
            <a:endParaRPr lang="en-US" altLang="zh-CN" dirty="0"/>
          </a:p>
        </p:txBody>
      </p:sp>
      <p:pic>
        <p:nvPicPr>
          <p:cNvPr id="5" name="Content Placeholder 4">
            <a:extLst>
              <a:ext uri="{FF2B5EF4-FFF2-40B4-BE49-F238E27FC236}">
                <a16:creationId xmlns:a16="http://schemas.microsoft.com/office/drawing/2014/main" id="{847BF1E2-B342-40A2-AF36-E0C475577602}"/>
              </a:ext>
            </a:extLst>
          </p:cNvPr>
          <p:cNvPicPr>
            <a:picLocks noGrp="1" noChangeAspect="1"/>
          </p:cNvPicPr>
          <p:nvPr>
            <p:ph sz="half" idx="2"/>
          </p:nvPr>
        </p:nvPicPr>
        <p:blipFill>
          <a:blip r:embed="rId2"/>
          <a:stretch>
            <a:fillRect/>
          </a:stretch>
        </p:blipFill>
        <p:spPr>
          <a:xfrm>
            <a:off x="4648200" y="1012619"/>
            <a:ext cx="4495800" cy="3357974"/>
          </a:xfrm>
          <a:prstGeom prst="rect">
            <a:avLst/>
          </a:prstGeom>
        </p:spPr>
      </p:pic>
    </p:spTree>
    <p:extLst>
      <p:ext uri="{BB962C8B-B14F-4D97-AF65-F5344CB8AC3E}">
        <p14:creationId xmlns:p14="http://schemas.microsoft.com/office/powerpoint/2010/main" val="40398348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伊斯蘭教</a:t>
            </a:r>
            <a:endParaRPr lang="en-US" dirty="0"/>
          </a:p>
        </p:txBody>
      </p:sp>
      <p:sp>
        <p:nvSpPr>
          <p:cNvPr id="3" name="Content Placeholder 2"/>
          <p:cNvSpPr>
            <a:spLocks noGrp="1"/>
          </p:cNvSpPr>
          <p:nvPr>
            <p:ph sz="half" idx="1"/>
          </p:nvPr>
        </p:nvSpPr>
        <p:spPr/>
        <p:txBody>
          <a:bodyPr>
            <a:normAutofit/>
          </a:bodyPr>
          <a:lstStyle/>
          <a:p>
            <a:r>
              <a:rPr lang="zh-CN" altLang="en-US"/>
              <a:t>默</a:t>
            </a:r>
            <a:r>
              <a:rPr lang="zh-CN" altLang="en-US" dirty="0"/>
              <a:t>罕默德死後，伊斯蘭教便分裂了。</a:t>
            </a:r>
            <a:endParaRPr lang="en-US" altLang="zh-CN" dirty="0"/>
          </a:p>
          <a:p>
            <a:r>
              <a:rPr lang="zh-CN" altLang="en-US" dirty="0">
                <a:solidFill>
                  <a:srgbClr val="FFCCFF"/>
                </a:solidFill>
              </a:rPr>
              <a:t>不幸，用伊斯蘭教規矩統治的國家普遍還是較貧窮的。</a:t>
            </a:r>
            <a:endParaRPr lang="en-US" altLang="zh-CN" dirty="0">
              <a:solidFill>
                <a:srgbClr val="FFCCFF"/>
              </a:solidFill>
            </a:endParaRPr>
          </a:p>
        </p:txBody>
      </p:sp>
      <p:pic>
        <p:nvPicPr>
          <p:cNvPr id="1026" name="Picture 2" descr="What Is the Sunni-Shia Divide? - HISTORY">
            <a:extLst>
              <a:ext uri="{FF2B5EF4-FFF2-40B4-BE49-F238E27FC236}">
                <a16:creationId xmlns:a16="http://schemas.microsoft.com/office/drawing/2014/main" id="{0020A092-0DED-4DBE-8CF8-6425010799B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058132"/>
            <a:ext cx="4495800" cy="326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116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穆罕默德的出身</a:t>
            </a:r>
            <a:endParaRPr lang="en-US" dirty="0"/>
          </a:p>
        </p:txBody>
      </p:sp>
      <p:sp>
        <p:nvSpPr>
          <p:cNvPr id="3" name="Content Placeholder 2"/>
          <p:cNvSpPr>
            <a:spLocks noGrp="1"/>
          </p:cNvSpPr>
          <p:nvPr>
            <p:ph idx="1"/>
          </p:nvPr>
        </p:nvSpPr>
        <p:spPr/>
        <p:txBody>
          <a:bodyPr>
            <a:normAutofit/>
          </a:bodyPr>
          <a:lstStyle/>
          <a:p>
            <a:r>
              <a:rPr lang="zh-CN" altLang="en-US" dirty="0"/>
              <a:t>穆罕默德於</a:t>
            </a:r>
            <a:r>
              <a:rPr lang="en-US" altLang="zh-CN" dirty="0"/>
              <a:t>570</a:t>
            </a:r>
            <a:r>
              <a:rPr lang="zh-CN" altLang="en-US" dirty="0"/>
              <a:t>年生於麥加</a:t>
            </a:r>
            <a:r>
              <a:rPr lang="en-US" altLang="zh-CN" dirty="0"/>
              <a:t>(Mecca)</a:t>
            </a:r>
            <a:r>
              <a:rPr lang="zh-CN" altLang="en-US" dirty="0"/>
              <a:t>，出生前喪父，</a:t>
            </a:r>
            <a:r>
              <a:rPr lang="en-US" altLang="zh-CN" dirty="0"/>
              <a:t>6</a:t>
            </a:r>
            <a:r>
              <a:rPr lang="zh-CN" altLang="en-US" dirty="0"/>
              <a:t>歲喪母後由祖父護養，</a:t>
            </a:r>
            <a:r>
              <a:rPr lang="en-US" altLang="zh-CN" dirty="0"/>
              <a:t>8</a:t>
            </a:r>
            <a:r>
              <a:rPr lang="zh-CN" altLang="en-US" dirty="0"/>
              <a:t>歲喪祖父後由當猶長的叔父照顧。穆罕默德有猶太的基督徒背景，</a:t>
            </a:r>
            <a:r>
              <a:rPr lang="zh-CN" altLang="en-US" dirty="0">
                <a:solidFill>
                  <a:srgbClr val="FFCCFF"/>
                </a:solidFill>
              </a:rPr>
              <a:t>他們傳說聖經被</a:t>
            </a:r>
            <a:r>
              <a:rPr lang="ja-JP" altLang="en-US" dirty="0">
                <a:solidFill>
                  <a:srgbClr val="FFCCFF"/>
                </a:solidFill>
              </a:rPr>
              <a:t>篡改</a:t>
            </a:r>
            <a:r>
              <a:rPr lang="zh-CN" altLang="en-US" dirty="0"/>
              <a:t>，</a:t>
            </a:r>
            <a:r>
              <a:rPr lang="zh-CN" altLang="en-US" dirty="0">
                <a:solidFill>
                  <a:srgbClr val="FFCCFF"/>
                </a:solidFill>
              </a:rPr>
              <a:t>所有基督徒宗教已背叛離經</a:t>
            </a:r>
            <a:r>
              <a:rPr lang="zh-CN" altLang="en-US" dirty="0"/>
              <a:t>。在随叔父往叙利亞商旅中，遇到</a:t>
            </a:r>
            <a:r>
              <a:rPr lang="zh-CN" altLang="en-US" dirty="0">
                <a:solidFill>
                  <a:srgbClr val="FFCCFF"/>
                </a:solidFill>
              </a:rPr>
              <a:t>傳說</a:t>
            </a:r>
            <a:r>
              <a:rPr lang="zh-CN" altLang="en-US" dirty="0"/>
              <a:t>擁有未</a:t>
            </a:r>
            <a:r>
              <a:rPr lang="ja-JP" altLang="en-US" dirty="0"/>
              <a:t>篡改</a:t>
            </a:r>
            <a:r>
              <a:rPr lang="zh-CN" altLang="en-US" dirty="0"/>
              <a:t>的聖經的僧侣給他閱讀聖經，僧人預言穆罕默德要成為先知，叮囑叔父保護他。</a:t>
            </a:r>
            <a:r>
              <a:rPr lang="en-US" altLang="zh-CN" dirty="0"/>
              <a:t>595</a:t>
            </a:r>
            <a:r>
              <a:rPr lang="zh-CN" altLang="en-US" dirty="0"/>
              <a:t>年，即</a:t>
            </a:r>
            <a:r>
              <a:rPr lang="en-US" altLang="zh-CN" dirty="0"/>
              <a:t>25</a:t>
            </a:r>
            <a:r>
              <a:rPr lang="zh-CN" altLang="en-US" dirty="0"/>
              <a:t>歲那年聚了</a:t>
            </a:r>
            <a:r>
              <a:rPr lang="en-US" altLang="zh-CN" dirty="0"/>
              <a:t>40</a:t>
            </a:r>
            <a:r>
              <a:rPr lang="zh-CN" altLang="en-US" dirty="0"/>
              <a:t>歲的富有寡婦。</a:t>
            </a:r>
            <a:endParaRPr lang="en-US" altLang="zh-CN" dirty="0"/>
          </a:p>
        </p:txBody>
      </p:sp>
    </p:spTree>
    <p:extLst>
      <p:ext uri="{BB962C8B-B14F-4D97-AF65-F5344CB8AC3E}">
        <p14:creationId xmlns:p14="http://schemas.microsoft.com/office/powerpoint/2010/main" val="1302093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穆罕默德的出身</a:t>
            </a:r>
            <a:endParaRPr lang="en-US" dirty="0"/>
          </a:p>
        </p:txBody>
      </p:sp>
      <p:sp>
        <p:nvSpPr>
          <p:cNvPr id="3" name="Content Placeholder 2"/>
          <p:cNvSpPr>
            <a:spLocks noGrp="1"/>
          </p:cNvSpPr>
          <p:nvPr>
            <p:ph sz="half" idx="1"/>
          </p:nvPr>
        </p:nvSpPr>
        <p:spPr/>
        <p:txBody>
          <a:bodyPr>
            <a:normAutofit/>
          </a:bodyPr>
          <a:lstStyle/>
          <a:p>
            <a:r>
              <a:rPr lang="zh-CN" altLang="en-US" dirty="0"/>
              <a:t>一次夢中看到字，被靈</a:t>
            </a:r>
            <a:r>
              <a:rPr lang="zh-CN" altLang="en-US" dirty="0">
                <a:solidFill>
                  <a:srgbClr val="FFCCFF"/>
                </a:solidFill>
              </a:rPr>
              <a:t>强行</a:t>
            </a:r>
            <a:r>
              <a:rPr lang="zh-CN" altLang="en-US" dirty="0"/>
              <a:t>要他閱讀，這靈三次用力</a:t>
            </a:r>
            <a:r>
              <a:rPr lang="zh-CN" altLang="en-US" dirty="0">
                <a:solidFill>
                  <a:srgbClr val="FFCCFF"/>
                </a:solidFill>
              </a:rPr>
              <a:t>壓迫</a:t>
            </a:r>
            <a:r>
              <a:rPr lang="zh-CN" altLang="en-US" dirty="0"/>
              <a:t>，迫得他以為被靈迫死，只好聽從。穆罕默德醒後害怕，以為遇到邪靈，甚至</a:t>
            </a:r>
            <a:r>
              <a:rPr lang="zh-CN" altLang="en-US" dirty="0">
                <a:solidFill>
                  <a:srgbClr val="FFCCFF"/>
                </a:solidFill>
              </a:rPr>
              <a:t>有自殺倾向</a:t>
            </a:r>
            <a:r>
              <a:rPr lang="zh-CN" altLang="en-US" dirty="0"/>
              <a:t>；但妻子與叔父卻說服他遇到的是曾顯現給聖母瑪利亞的加俾額爾天使，他要做先知。</a:t>
            </a:r>
            <a:endParaRPr lang="en-US" altLang="zh-CN" dirty="0"/>
          </a:p>
        </p:txBody>
      </p:sp>
      <p:pic>
        <p:nvPicPr>
          <p:cNvPr id="5" name="Content Placeholder 4">
            <a:extLst>
              <a:ext uri="{FF2B5EF4-FFF2-40B4-BE49-F238E27FC236}">
                <a16:creationId xmlns:a16="http://schemas.microsoft.com/office/drawing/2014/main" id="{44103A2E-523F-4CF3-BF8E-D28B1916E3B1}"/>
              </a:ext>
            </a:extLst>
          </p:cNvPr>
          <p:cNvPicPr>
            <a:picLocks noGrp="1" noChangeAspect="1"/>
          </p:cNvPicPr>
          <p:nvPr>
            <p:ph sz="half" idx="2"/>
          </p:nvPr>
        </p:nvPicPr>
        <p:blipFill>
          <a:blip r:embed="rId2"/>
          <a:stretch>
            <a:fillRect/>
          </a:stretch>
        </p:blipFill>
        <p:spPr>
          <a:xfrm>
            <a:off x="6184900" y="1657618"/>
            <a:ext cx="2959100" cy="2223552"/>
          </a:xfrm>
          <a:prstGeom prst="rect">
            <a:avLst/>
          </a:prstGeom>
        </p:spPr>
      </p:pic>
    </p:spTree>
    <p:extLst>
      <p:ext uri="{BB962C8B-B14F-4D97-AF65-F5344CB8AC3E}">
        <p14:creationId xmlns:p14="http://schemas.microsoft.com/office/powerpoint/2010/main" val="8488972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CN" altLang="en-US" dirty="0"/>
              <a:t>環顧</a:t>
            </a:r>
            <a:r>
              <a:rPr lang="zh-TW" altLang="en-US" dirty="0"/>
              <a:t>今天的社</a:t>
            </a:r>
            <a:r>
              <a:rPr lang="zh-CN" altLang="en-US" dirty="0"/>
              <a:t>會</a:t>
            </a:r>
            <a:endParaRPr lang="en-US" dirty="0"/>
          </a:p>
        </p:txBody>
      </p:sp>
      <p:sp>
        <p:nvSpPr>
          <p:cNvPr id="7171" name="Rectangle 5"/>
          <p:cNvSpPr>
            <a:spLocks noGrp="1" noChangeArrowheads="1"/>
          </p:cNvSpPr>
          <p:nvPr>
            <p:ph idx="1"/>
          </p:nvPr>
        </p:nvSpPr>
        <p:spPr/>
        <p:txBody>
          <a:bodyPr>
            <a:normAutofit/>
          </a:bodyPr>
          <a:lstStyle/>
          <a:p>
            <a:pPr eaLnBrk="1" hangingPunct="1"/>
            <a:r>
              <a:rPr lang="zh-CN" altLang="en-US" dirty="0"/>
              <a:t>我的職業是科技研究</a:t>
            </a:r>
            <a:endParaRPr lang="en-US" dirty="0"/>
          </a:p>
          <a:p>
            <a:pPr eaLnBrk="1" hangingPunct="1"/>
            <a:r>
              <a:rPr lang="en-US" sz="2000" dirty="0" err="1">
                <a:solidFill>
                  <a:schemeClr val="bg1">
                    <a:lumMod val="65000"/>
                  </a:schemeClr>
                </a:solidFill>
              </a:rPr>
              <a:t>Wǒ</a:t>
            </a:r>
            <a:r>
              <a:rPr lang="en-US" sz="2000" dirty="0">
                <a:solidFill>
                  <a:schemeClr val="bg1">
                    <a:lumMod val="65000"/>
                  </a:schemeClr>
                </a:solidFill>
              </a:rPr>
              <a:t> de </a:t>
            </a:r>
            <a:r>
              <a:rPr lang="en-US" sz="2000" dirty="0" err="1">
                <a:solidFill>
                  <a:schemeClr val="bg1">
                    <a:lumMod val="65000"/>
                  </a:schemeClr>
                </a:solidFill>
              </a:rPr>
              <a:t>zhíyè</a:t>
            </a:r>
            <a:r>
              <a:rPr lang="en-US" sz="2000" dirty="0">
                <a:solidFill>
                  <a:schemeClr val="bg1">
                    <a:lumMod val="65000"/>
                  </a:schemeClr>
                </a:solidFill>
              </a:rPr>
              <a:t> </a:t>
            </a:r>
            <a:r>
              <a:rPr lang="en-US" sz="2000" dirty="0" err="1">
                <a:solidFill>
                  <a:schemeClr val="bg1">
                    <a:lumMod val="65000"/>
                  </a:schemeClr>
                </a:solidFill>
              </a:rPr>
              <a:t>shì</a:t>
            </a:r>
            <a:r>
              <a:rPr lang="en-US" sz="2000" dirty="0">
                <a:solidFill>
                  <a:schemeClr val="bg1">
                    <a:lumMod val="65000"/>
                  </a:schemeClr>
                </a:solidFill>
              </a:rPr>
              <a:t> </a:t>
            </a:r>
            <a:r>
              <a:rPr lang="en-US" sz="2000" dirty="0" err="1">
                <a:solidFill>
                  <a:schemeClr val="bg1">
                    <a:lumMod val="65000"/>
                  </a:schemeClr>
                </a:solidFill>
              </a:rPr>
              <a:t>kējì</a:t>
            </a:r>
            <a:r>
              <a:rPr lang="en-US" sz="2000" dirty="0">
                <a:solidFill>
                  <a:schemeClr val="bg1">
                    <a:lumMod val="65000"/>
                  </a:schemeClr>
                </a:solidFill>
              </a:rPr>
              <a:t> </a:t>
            </a:r>
            <a:r>
              <a:rPr lang="en-US" sz="2000" dirty="0" err="1">
                <a:solidFill>
                  <a:schemeClr val="bg1">
                    <a:lumMod val="65000"/>
                  </a:schemeClr>
                </a:solidFill>
              </a:rPr>
              <a:t>yánjiū</a:t>
            </a:r>
            <a:endParaRPr lang="en-US" sz="2000" dirty="0">
              <a:solidFill>
                <a:schemeClr val="bg1">
                  <a:lumMod val="65000"/>
                </a:schemeClr>
              </a:solidFill>
            </a:endParaRPr>
          </a:p>
          <a:p>
            <a:pPr eaLnBrk="1" hangingPunct="1"/>
            <a:r>
              <a:rPr lang="zh-CN" altLang="en-US" dirty="0"/>
              <a:t>十分感謝主，賦予人智慧参與天主建設社會的工作</a:t>
            </a:r>
            <a:endParaRPr lang="en-US" dirty="0"/>
          </a:p>
          <a:p>
            <a:pPr eaLnBrk="1" hangingPunct="1"/>
            <a:r>
              <a:rPr lang="en-US" sz="2000" dirty="0" err="1">
                <a:solidFill>
                  <a:schemeClr val="bg1">
                    <a:lumMod val="65000"/>
                  </a:schemeClr>
                </a:solidFill>
              </a:rPr>
              <a:t>Shífēn</a:t>
            </a:r>
            <a:r>
              <a:rPr lang="en-US" sz="2000" dirty="0">
                <a:solidFill>
                  <a:schemeClr val="bg1">
                    <a:lumMod val="65000"/>
                  </a:schemeClr>
                </a:solidFill>
              </a:rPr>
              <a:t> </a:t>
            </a:r>
            <a:r>
              <a:rPr lang="en-US" sz="2000" dirty="0" err="1">
                <a:solidFill>
                  <a:schemeClr val="bg1">
                    <a:lumMod val="65000"/>
                  </a:schemeClr>
                </a:solidFill>
              </a:rPr>
              <a:t>gǎnxiè</a:t>
            </a:r>
            <a:r>
              <a:rPr lang="en-US" sz="2000" dirty="0">
                <a:solidFill>
                  <a:schemeClr val="bg1">
                    <a:lumMod val="65000"/>
                  </a:schemeClr>
                </a:solidFill>
              </a:rPr>
              <a:t> </a:t>
            </a:r>
            <a:r>
              <a:rPr lang="en-US" sz="2000" dirty="0" err="1">
                <a:solidFill>
                  <a:schemeClr val="bg1">
                    <a:lumMod val="65000"/>
                  </a:schemeClr>
                </a:solidFill>
              </a:rPr>
              <a:t>zhǔ</a:t>
            </a:r>
            <a:r>
              <a:rPr lang="en-US" sz="2000" dirty="0">
                <a:solidFill>
                  <a:schemeClr val="bg1">
                    <a:lumMod val="65000"/>
                  </a:schemeClr>
                </a:solidFill>
              </a:rPr>
              <a:t>, </a:t>
            </a:r>
            <a:r>
              <a:rPr lang="en-US" sz="2000" dirty="0" err="1">
                <a:solidFill>
                  <a:schemeClr val="bg1">
                    <a:lumMod val="65000"/>
                  </a:schemeClr>
                </a:solidFill>
              </a:rPr>
              <a:t>fùyǔ</a:t>
            </a:r>
            <a:r>
              <a:rPr lang="en-US" sz="2000" dirty="0">
                <a:solidFill>
                  <a:schemeClr val="bg1">
                    <a:lumMod val="65000"/>
                  </a:schemeClr>
                </a:solidFill>
              </a:rPr>
              <a:t> </a:t>
            </a:r>
            <a:r>
              <a:rPr lang="en-US" sz="2000" dirty="0" err="1">
                <a:solidFill>
                  <a:schemeClr val="bg1">
                    <a:lumMod val="65000"/>
                  </a:schemeClr>
                </a:solidFill>
              </a:rPr>
              <a:t>rén</a:t>
            </a:r>
            <a:r>
              <a:rPr lang="en-US" sz="2000" dirty="0">
                <a:solidFill>
                  <a:schemeClr val="bg1">
                    <a:lumMod val="65000"/>
                  </a:schemeClr>
                </a:solidFill>
              </a:rPr>
              <a:t> </a:t>
            </a:r>
            <a:r>
              <a:rPr lang="en-US" sz="2000" dirty="0" err="1">
                <a:solidFill>
                  <a:schemeClr val="bg1">
                    <a:lumMod val="65000"/>
                  </a:schemeClr>
                </a:solidFill>
              </a:rPr>
              <a:t>zhìhuì</a:t>
            </a:r>
            <a:r>
              <a:rPr lang="en-US" sz="2000" dirty="0">
                <a:solidFill>
                  <a:schemeClr val="bg1">
                    <a:lumMod val="65000"/>
                  </a:schemeClr>
                </a:solidFill>
              </a:rPr>
              <a:t> </a:t>
            </a:r>
            <a:r>
              <a:rPr lang="en-US" sz="2000" dirty="0" err="1">
                <a:solidFill>
                  <a:schemeClr val="bg1">
                    <a:lumMod val="65000"/>
                  </a:schemeClr>
                </a:solidFill>
              </a:rPr>
              <a:t>cānyù</a:t>
            </a:r>
            <a:r>
              <a:rPr lang="en-US" sz="2000" dirty="0">
                <a:solidFill>
                  <a:schemeClr val="bg1">
                    <a:lumMod val="65000"/>
                  </a:schemeClr>
                </a:solidFill>
              </a:rPr>
              <a:t> </a:t>
            </a:r>
            <a:r>
              <a:rPr lang="en-US" sz="2000" dirty="0" err="1">
                <a:solidFill>
                  <a:schemeClr val="bg1">
                    <a:lumMod val="65000"/>
                  </a:schemeClr>
                </a:solidFill>
              </a:rPr>
              <a:t>tiānzhǔ</a:t>
            </a:r>
            <a:r>
              <a:rPr lang="en-US" sz="2000" dirty="0">
                <a:solidFill>
                  <a:schemeClr val="bg1">
                    <a:lumMod val="65000"/>
                  </a:schemeClr>
                </a:solidFill>
              </a:rPr>
              <a:t> </a:t>
            </a:r>
            <a:r>
              <a:rPr lang="en-US" sz="2000" dirty="0" err="1">
                <a:solidFill>
                  <a:schemeClr val="bg1">
                    <a:lumMod val="65000"/>
                  </a:schemeClr>
                </a:solidFill>
              </a:rPr>
              <a:t>jiànshè</a:t>
            </a:r>
            <a:r>
              <a:rPr lang="en-US" sz="2000" dirty="0">
                <a:solidFill>
                  <a:schemeClr val="bg1">
                    <a:lumMod val="65000"/>
                  </a:schemeClr>
                </a:solidFill>
              </a:rPr>
              <a:t> </a:t>
            </a:r>
            <a:r>
              <a:rPr lang="en-US" sz="2000" dirty="0" err="1">
                <a:solidFill>
                  <a:schemeClr val="bg1">
                    <a:lumMod val="65000"/>
                  </a:schemeClr>
                </a:solidFill>
              </a:rPr>
              <a:t>shèhuì</a:t>
            </a:r>
            <a:r>
              <a:rPr lang="en-US" sz="2000" dirty="0">
                <a:solidFill>
                  <a:schemeClr val="bg1">
                    <a:lumMod val="65000"/>
                  </a:schemeClr>
                </a:solidFill>
              </a:rPr>
              <a:t> de </a:t>
            </a:r>
            <a:r>
              <a:rPr lang="en-US" sz="2000" dirty="0" err="1">
                <a:solidFill>
                  <a:schemeClr val="bg1">
                    <a:lumMod val="65000"/>
                  </a:schemeClr>
                </a:solidFill>
              </a:rPr>
              <a:t>gōngzuò</a:t>
            </a:r>
            <a:endParaRPr lang="en-US" sz="2000" dirty="0">
              <a:solidFill>
                <a:schemeClr val="bg1">
                  <a:lumMod val="65000"/>
                </a:schemeClr>
              </a:solidFill>
            </a:endParaRPr>
          </a:p>
          <a:p>
            <a:pPr eaLnBrk="1" hangingPunct="1"/>
            <a:r>
              <a:rPr lang="zh-CN" altLang="en-US" dirty="0"/>
              <a:t>参與天主創造天地偉大工程的延續</a:t>
            </a:r>
            <a:endParaRPr lang="en-US" dirty="0"/>
          </a:p>
          <a:p>
            <a:pPr eaLnBrk="1" hangingPunct="1"/>
            <a:r>
              <a:rPr lang="en-US" sz="2000" dirty="0" err="1">
                <a:solidFill>
                  <a:schemeClr val="bg1">
                    <a:lumMod val="65000"/>
                  </a:schemeClr>
                </a:solidFill>
              </a:rPr>
              <a:t>Cānyù</a:t>
            </a:r>
            <a:r>
              <a:rPr lang="en-US" sz="2000" dirty="0">
                <a:solidFill>
                  <a:schemeClr val="bg1">
                    <a:lumMod val="65000"/>
                  </a:schemeClr>
                </a:solidFill>
              </a:rPr>
              <a:t> </a:t>
            </a:r>
            <a:r>
              <a:rPr lang="en-US" sz="2000" dirty="0" err="1">
                <a:solidFill>
                  <a:schemeClr val="bg1">
                    <a:lumMod val="65000"/>
                  </a:schemeClr>
                </a:solidFill>
              </a:rPr>
              <a:t>tiānzhǔ</a:t>
            </a:r>
            <a:r>
              <a:rPr lang="en-US" sz="2000" dirty="0">
                <a:solidFill>
                  <a:schemeClr val="bg1">
                    <a:lumMod val="65000"/>
                  </a:schemeClr>
                </a:solidFill>
              </a:rPr>
              <a:t> </a:t>
            </a:r>
            <a:r>
              <a:rPr lang="en-US" sz="2000" dirty="0" err="1">
                <a:solidFill>
                  <a:schemeClr val="bg1">
                    <a:lumMod val="65000"/>
                  </a:schemeClr>
                </a:solidFill>
              </a:rPr>
              <a:t>chuàngzào</a:t>
            </a:r>
            <a:r>
              <a:rPr lang="en-US" sz="2000" dirty="0">
                <a:solidFill>
                  <a:schemeClr val="bg1">
                    <a:lumMod val="65000"/>
                  </a:schemeClr>
                </a:solidFill>
              </a:rPr>
              <a:t> </a:t>
            </a:r>
            <a:r>
              <a:rPr lang="en-US" sz="2000" dirty="0" err="1">
                <a:solidFill>
                  <a:schemeClr val="bg1">
                    <a:lumMod val="65000"/>
                  </a:schemeClr>
                </a:solidFill>
              </a:rPr>
              <a:t>tiāndì</a:t>
            </a:r>
            <a:r>
              <a:rPr lang="en-US" sz="2000" dirty="0">
                <a:solidFill>
                  <a:schemeClr val="bg1">
                    <a:lumMod val="65000"/>
                  </a:schemeClr>
                </a:solidFill>
              </a:rPr>
              <a:t> </a:t>
            </a:r>
            <a:r>
              <a:rPr lang="en-US" sz="2000" dirty="0" err="1">
                <a:solidFill>
                  <a:schemeClr val="bg1">
                    <a:lumMod val="65000"/>
                  </a:schemeClr>
                </a:solidFill>
              </a:rPr>
              <a:t>wěidà</a:t>
            </a:r>
            <a:r>
              <a:rPr lang="en-US" sz="2000" dirty="0">
                <a:solidFill>
                  <a:schemeClr val="bg1">
                    <a:lumMod val="65000"/>
                  </a:schemeClr>
                </a:solidFill>
              </a:rPr>
              <a:t> </a:t>
            </a:r>
            <a:r>
              <a:rPr lang="en-US" sz="2000" dirty="0" err="1">
                <a:solidFill>
                  <a:schemeClr val="bg1">
                    <a:lumMod val="65000"/>
                  </a:schemeClr>
                </a:solidFill>
              </a:rPr>
              <a:t>gōngchéng</a:t>
            </a:r>
            <a:r>
              <a:rPr lang="en-US" sz="2000" dirty="0">
                <a:solidFill>
                  <a:schemeClr val="bg1">
                    <a:lumMod val="65000"/>
                  </a:schemeClr>
                </a:solidFill>
              </a:rPr>
              <a:t> de </a:t>
            </a:r>
            <a:r>
              <a:rPr lang="en-US" sz="2000" dirty="0" err="1">
                <a:solidFill>
                  <a:schemeClr val="bg1">
                    <a:lumMod val="65000"/>
                  </a:schemeClr>
                </a:solidFill>
              </a:rPr>
              <a:t>yánxù</a:t>
            </a:r>
            <a:endParaRPr lang="en-US" sz="2000" dirty="0">
              <a:solidFill>
                <a:schemeClr val="bg1">
                  <a:lumMod val="65000"/>
                </a:schemeClr>
              </a:solidFill>
            </a:endParaRPr>
          </a:p>
          <a:p>
            <a:pPr eaLnBrk="1" hangingPunct="1"/>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穆罕默德創教</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穆罕默德夫婦在随後</a:t>
            </a:r>
            <a:r>
              <a:rPr lang="en-US" altLang="zh-CN" dirty="0"/>
              <a:t>11</a:t>
            </a:r>
            <a:r>
              <a:rPr lang="zh-CN" altLang="en-US" dirty="0"/>
              <a:t>年在麥加講授阿拉為真道，阿拉原是當地對基督徒的神的稱呼，他們講的基本上是用了基督徒教義而加以修改，跟從者逐漸增多；但麥加當時信奉多神，他們受到迫害，</a:t>
            </a:r>
            <a:r>
              <a:rPr lang="en-US" altLang="zh-CN" dirty="0"/>
              <a:t>622</a:t>
            </a:r>
            <a:r>
              <a:rPr lang="zh-CN" altLang="en-US" dirty="0"/>
              <a:t>年穆罕默德及他的信徒被迫搬到麥地那</a:t>
            </a:r>
            <a:r>
              <a:rPr lang="en-US" altLang="zh-CN" dirty="0"/>
              <a:t>(Medina)</a:t>
            </a:r>
            <a:r>
              <a:rPr lang="zh-CN" altLang="en-US" dirty="0"/>
              <a:t>，在這裡非常成功，人數大增，形成了政治勢力。在麥地那取得勝利後，穆罕默德領導教徒攻打和掠奪前往麥加的商人，引起麥加與麥地那交戰多年，在穆罕默德的軍隊不斷交戰下，於</a:t>
            </a:r>
            <a:r>
              <a:rPr lang="en-US" altLang="zh-CN" dirty="0"/>
              <a:t>630</a:t>
            </a:r>
            <a:r>
              <a:rPr lang="zh-CN" altLang="en-US" dirty="0"/>
              <a:t>奪得麥加，麥加遂成為他的宗教和政治地。</a:t>
            </a:r>
            <a:endParaRPr lang="en-US" altLang="zh-CN" dirty="0"/>
          </a:p>
        </p:txBody>
      </p:sp>
    </p:spTree>
    <p:extLst>
      <p:ext uri="{BB962C8B-B14F-4D97-AF65-F5344CB8AC3E}">
        <p14:creationId xmlns:p14="http://schemas.microsoft.com/office/powerpoint/2010/main" val="13020937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穆罕默德與可理薩（</a:t>
            </a:r>
            <a:r>
              <a:rPr lang="en-US" altLang="zh-CN" dirty="0" err="1"/>
              <a:t>Qurayza</a:t>
            </a:r>
            <a:r>
              <a:rPr lang="zh-CN" altLang="en-US" dirty="0"/>
              <a:t>）的猶太人</a:t>
            </a:r>
            <a:endParaRPr lang="en-US" dirty="0"/>
          </a:p>
        </p:txBody>
      </p:sp>
      <p:sp>
        <p:nvSpPr>
          <p:cNvPr id="3" name="Content Placeholder 2"/>
          <p:cNvSpPr>
            <a:spLocks noGrp="1"/>
          </p:cNvSpPr>
          <p:nvPr>
            <p:ph idx="1"/>
          </p:nvPr>
        </p:nvSpPr>
        <p:spPr/>
        <p:txBody>
          <a:bodyPr/>
          <a:lstStyle/>
          <a:p>
            <a:r>
              <a:rPr lang="en-US" altLang="zh-CN" sz="3000" dirty="0"/>
              <a:t>627</a:t>
            </a:r>
            <a:r>
              <a:rPr lang="zh-CN" altLang="en-US" sz="3000" dirty="0"/>
              <a:t>年，穆罕默德在麥地那與麥加交戰時，可理薩</a:t>
            </a:r>
            <a:r>
              <a:rPr lang="en-US" altLang="zh-CN" sz="3000" dirty="0"/>
              <a:t>(Qurayza)</a:t>
            </a:r>
            <a:r>
              <a:rPr lang="zh-CN" altLang="en-US" sz="3000" dirty="0"/>
              <a:t>的猶太人攻打穆罕默德失敗，穆罕默德用軍隊把他們包圍</a:t>
            </a:r>
            <a:r>
              <a:rPr lang="en-US" altLang="zh-CN" sz="3000" dirty="0"/>
              <a:t>25</a:t>
            </a:r>
            <a:r>
              <a:rPr lang="zh-CN" altLang="en-US" sz="3000" dirty="0"/>
              <a:t>天，直到猶太人在糧盡水盡下投降。投降後，穆罕默德到市中心掘坑，下令取下所有可理薩的男人的頭放入坑中，並奪去和佔有全部孩童、女人和財物。</a:t>
            </a:r>
            <a:endParaRPr lang="en-US" altLang="zh-CN" sz="3000" dirty="0"/>
          </a:p>
          <a:p>
            <a:r>
              <a:rPr lang="zh-CN" altLang="en-US" sz="3000" dirty="0"/>
              <a:t>穆罕默德這樣做可能主要是為了讓伊斯蘭教生存，但有史學家認為他已經是為擴大和進擊了。</a:t>
            </a:r>
            <a:endParaRPr lang="en-US" altLang="zh-CN" sz="3000" dirty="0"/>
          </a:p>
        </p:txBody>
      </p:sp>
    </p:spTree>
    <p:extLst>
      <p:ext uri="{BB962C8B-B14F-4D97-AF65-F5344CB8AC3E}">
        <p14:creationId xmlns:p14="http://schemas.microsoft.com/office/powerpoint/2010/main" val="876677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軍事與女人</a:t>
            </a:r>
            <a:endParaRPr lang="en-US" dirty="0"/>
          </a:p>
        </p:txBody>
      </p:sp>
      <p:sp>
        <p:nvSpPr>
          <p:cNvPr id="3" name="Content Placeholder 2"/>
          <p:cNvSpPr>
            <a:spLocks noGrp="1"/>
          </p:cNvSpPr>
          <p:nvPr>
            <p:ph idx="1"/>
          </p:nvPr>
        </p:nvSpPr>
        <p:spPr/>
        <p:txBody>
          <a:bodyPr>
            <a:noAutofit/>
          </a:bodyPr>
          <a:lstStyle/>
          <a:p>
            <a:r>
              <a:rPr lang="zh-CN" altLang="en-US" sz="2600" dirty="0"/>
              <a:t>穆罕默德領軍侵佔得的，容許如此對待：</a:t>
            </a:r>
            <a:r>
              <a:rPr lang="zh-CN" altLang="en-US" sz="2600" dirty="0">
                <a:solidFill>
                  <a:srgbClr val="FFCCFF"/>
                </a:solidFill>
              </a:rPr>
              <a:t>財物全部掠奪；成年男人盡殺</a:t>
            </a:r>
            <a:r>
              <a:rPr lang="zh-CN" altLang="en-US" sz="2600" dirty="0"/>
              <a:t>，</a:t>
            </a:r>
            <a:r>
              <a:rPr lang="zh-CN" altLang="en-US" sz="2600" dirty="0">
                <a:solidFill>
                  <a:srgbClr val="FFCCFF"/>
                </a:solidFill>
              </a:rPr>
              <a:t>男童擄為奴；女人全被擄和佔有。可蘭經</a:t>
            </a:r>
            <a:r>
              <a:rPr lang="en-US" altLang="zh-CN" sz="2600" dirty="0"/>
              <a:t>(4:24, 23, 33:50, 70:23)</a:t>
            </a:r>
            <a:r>
              <a:rPr lang="zh-CN" altLang="en-US" sz="2600" dirty="0">
                <a:solidFill>
                  <a:srgbClr val="FFCCFF"/>
                </a:solidFill>
              </a:rPr>
              <a:t>准許對這些被擄的婦女在獲得生活權利下，可以佔有她們的肉體</a:t>
            </a:r>
            <a:r>
              <a:rPr lang="zh-CN" altLang="en-US" sz="2600" dirty="0"/>
              <a:t>。一般解說只是針對當時威懾著伊斯蘭教存亡的敵人，但直到今天仍有極端的伊斯蘭教徒進攻基督徒，和容許侵犯奪得的女人身體。</a:t>
            </a:r>
            <a:endParaRPr lang="en-US" altLang="zh-CN" sz="2600" dirty="0"/>
          </a:p>
          <a:p>
            <a:r>
              <a:rPr lang="zh-CN" altLang="en-US" sz="2600" dirty="0">
                <a:solidFill>
                  <a:srgbClr val="FFCCFF"/>
                </a:solidFill>
              </a:rPr>
              <a:t>可蘭經</a:t>
            </a:r>
            <a:r>
              <a:rPr lang="en-US" altLang="zh-CN" sz="2600" dirty="0"/>
              <a:t>(65:4)</a:t>
            </a:r>
            <a:r>
              <a:rPr lang="zh-CN" altLang="en-US" sz="2600" dirty="0"/>
              <a:t>可能是伊斯蘭教國家没有規定女人最低婚齡的原因。穆罕默德本人娶的</a:t>
            </a:r>
            <a:r>
              <a:rPr lang="en-US" altLang="zh-CN" sz="2600" dirty="0"/>
              <a:t>12</a:t>
            </a:r>
            <a:r>
              <a:rPr lang="zh-CN" altLang="en-US" sz="2600" dirty="0"/>
              <a:t>妾中，最年輕的是</a:t>
            </a:r>
            <a:r>
              <a:rPr lang="en-US" altLang="zh-CN" sz="2600" dirty="0"/>
              <a:t>6</a:t>
            </a:r>
            <a:r>
              <a:rPr lang="zh-CN" altLang="en-US" sz="2600" dirty="0"/>
              <a:t>歲，婚後等到她</a:t>
            </a:r>
            <a:r>
              <a:rPr lang="en-US" altLang="zh-CN" sz="2600" dirty="0"/>
              <a:t>9</a:t>
            </a:r>
            <a:r>
              <a:rPr lang="zh-CN" altLang="en-US" sz="2600" dirty="0"/>
              <a:t>歲才完全結婚。</a:t>
            </a:r>
            <a:endParaRPr lang="en-US" altLang="zh-CN" sz="2600" dirty="0"/>
          </a:p>
        </p:txBody>
      </p:sp>
    </p:spTree>
    <p:extLst>
      <p:ext uri="{BB962C8B-B14F-4D97-AF65-F5344CB8AC3E}">
        <p14:creationId xmlns:p14="http://schemas.microsoft.com/office/powerpoint/2010/main" val="13020937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穆罕默德創教的啟示和做法</a:t>
            </a:r>
            <a:endParaRPr lang="en-US" dirty="0"/>
          </a:p>
        </p:txBody>
      </p:sp>
      <p:sp>
        <p:nvSpPr>
          <p:cNvPr id="3" name="Content Placeholder 2"/>
          <p:cNvSpPr>
            <a:spLocks noGrp="1"/>
          </p:cNvSpPr>
          <p:nvPr>
            <p:ph idx="1"/>
          </p:nvPr>
        </p:nvSpPr>
        <p:spPr/>
        <p:txBody>
          <a:bodyPr>
            <a:noAutofit/>
          </a:bodyPr>
          <a:lstStyle/>
          <a:p>
            <a:r>
              <a:rPr lang="zh-CN" altLang="en-US" sz="2600" dirty="0"/>
              <a:t>穆罕默德</a:t>
            </a:r>
            <a:r>
              <a:rPr lang="zh-CN" altLang="en-US" sz="2600" dirty="0">
                <a:solidFill>
                  <a:srgbClr val="FFCCFF"/>
                </a:solidFill>
              </a:rPr>
              <a:t>自稱每天獲啟示</a:t>
            </a:r>
            <a:r>
              <a:rPr lang="zh-CN" altLang="en-US" sz="2600" dirty="0"/>
              <a:t>，以支持他的做法，使他的做法和教導絕對有權，包括攻佔和擴張勢力，奪獲的他佔</a:t>
            </a:r>
            <a:r>
              <a:rPr lang="en-US" altLang="zh-CN" sz="2600" dirty="0"/>
              <a:t>20%</a:t>
            </a:r>
            <a:r>
              <a:rPr lang="zh-CN" altLang="en-US" sz="2600" dirty="0"/>
              <a:t>，其餘</a:t>
            </a:r>
            <a:r>
              <a:rPr lang="en-US" altLang="zh-CN" sz="2600" dirty="0"/>
              <a:t>80%</a:t>
            </a:r>
            <a:r>
              <a:rPr lang="zh-CN" altLang="en-US" sz="2600" dirty="0"/>
              <a:t>分賞給他的跟從者；很快地增加人力、物力、勢力，消除異己。</a:t>
            </a:r>
            <a:endParaRPr lang="en-US" altLang="zh-CN" sz="2600" dirty="0"/>
          </a:p>
          <a:p>
            <a:r>
              <a:rPr lang="zh-CN" altLang="en-US" sz="2600" dirty="0"/>
              <a:t>穆罕默德獲得麥加後稱獲啟示，可蘭經</a:t>
            </a:r>
            <a:r>
              <a:rPr lang="en-US" altLang="zh-CN" sz="2600" dirty="0"/>
              <a:t>(9:29)</a:t>
            </a:r>
            <a:r>
              <a:rPr lang="zh-CN" altLang="en-US" sz="2600" dirty="0"/>
              <a:t>這句一直受争議：「攻打不信阿拉或末日的人、不認同阿拉及其傳達者訂為違法的人、給了他們經書而不接受這真教的人，直到他們甘願謙卑臣服地交額外税。」一般伊斯蘭教派解釋這只是針對當時與穆罕默德的軍隊交戰的拜占庭之戰，然而後來也被解釋為一直要基督徒交額外税。</a:t>
            </a:r>
            <a:endParaRPr lang="en-US" altLang="zh-CN" sz="2600" dirty="0"/>
          </a:p>
        </p:txBody>
      </p:sp>
    </p:spTree>
    <p:extLst>
      <p:ext uri="{BB962C8B-B14F-4D97-AF65-F5344CB8AC3E}">
        <p14:creationId xmlns:p14="http://schemas.microsoft.com/office/powerpoint/2010/main" val="13020937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穆罕默德對待反對者</a:t>
            </a:r>
            <a:endParaRPr lang="en-US" dirty="0"/>
          </a:p>
        </p:txBody>
      </p:sp>
      <p:sp>
        <p:nvSpPr>
          <p:cNvPr id="3" name="Content Placeholder 2"/>
          <p:cNvSpPr>
            <a:spLocks noGrp="1"/>
          </p:cNvSpPr>
          <p:nvPr>
            <p:ph idx="1"/>
          </p:nvPr>
        </p:nvSpPr>
        <p:spPr/>
        <p:txBody>
          <a:bodyPr>
            <a:normAutofit/>
          </a:bodyPr>
          <a:lstStyle/>
          <a:p>
            <a:r>
              <a:rPr lang="zh-CN" altLang="en-US" dirty="0"/>
              <a:t>傳說</a:t>
            </a:r>
            <a:r>
              <a:rPr lang="en-US" altLang="zh-CN" dirty="0"/>
              <a:t>629</a:t>
            </a:r>
            <a:r>
              <a:rPr lang="zh-CN" altLang="en-US" dirty="0"/>
              <a:t>年，在麥地那有一位過百歲老人寫詩批評阿拉伯同胞皈依伊斯蘭教，穆罕默德下令殺了他，一婦人得知此事反對伊斯蘭教徒如此動武殺人，寫詩呼籲阿拉伯反對穆罕默德，穆罕默德得知後當夜有手下到她家裡殺她，並得穆罕默德稱許。</a:t>
            </a:r>
            <a:endParaRPr lang="en-US" altLang="zh-CN" dirty="0"/>
          </a:p>
        </p:txBody>
      </p:sp>
    </p:spTree>
    <p:extLst>
      <p:ext uri="{BB962C8B-B14F-4D97-AF65-F5344CB8AC3E}">
        <p14:creationId xmlns:p14="http://schemas.microsoft.com/office/powerpoint/2010/main" val="33692738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伊斯蘭教佔據國家的基督徒教難</a:t>
            </a:r>
            <a:endParaRPr lang="en-US" dirty="0"/>
          </a:p>
        </p:txBody>
      </p:sp>
      <p:sp>
        <p:nvSpPr>
          <p:cNvPr id="3" name="Content Placeholder 2"/>
          <p:cNvSpPr>
            <a:spLocks noGrp="1"/>
          </p:cNvSpPr>
          <p:nvPr>
            <p:ph idx="1"/>
          </p:nvPr>
        </p:nvSpPr>
        <p:spPr/>
        <p:txBody>
          <a:bodyPr>
            <a:noAutofit/>
          </a:bodyPr>
          <a:lstStyle/>
          <a:p>
            <a:r>
              <a:rPr lang="zh-CN" altLang="en-US" sz="2800" dirty="0"/>
              <a:t>伊斯蘭教傳教初期，受到當時在麥加的異教迫害，後來一面傳教，一面用軍力對抗，每攻佔一個地方，便用伊斯蘭教法令統治該地方，法律在各方面歧視基督徒，向基督徒地方收重税，用作軍事擴張。不能付重税的基督徒要把子女交到回教家庭作奴隸並迫信伊斯蘭教。法律卻不准回教徒改信天主教（可以死刑）。</a:t>
            </a:r>
            <a:endParaRPr lang="en-US" altLang="zh-CN" sz="2800" dirty="0"/>
          </a:p>
          <a:p>
            <a:r>
              <a:rPr lang="en-US" altLang="zh-CN" sz="2800" dirty="0"/>
              <a:t>717</a:t>
            </a:r>
            <a:r>
              <a:rPr lang="zh-CN" altLang="en-US" sz="2800" dirty="0"/>
              <a:t>年立法不准（死刑）基督徒傳教、不准教堂打鐘、不准展示十字架、不准修建教堂，限制基督徒職業、衣著、和武器的擁有。</a:t>
            </a:r>
            <a:endParaRPr lang="en-US" altLang="zh-CN" sz="2800" dirty="0"/>
          </a:p>
        </p:txBody>
      </p:sp>
    </p:spTree>
    <p:extLst>
      <p:ext uri="{BB962C8B-B14F-4D97-AF65-F5344CB8AC3E}">
        <p14:creationId xmlns:p14="http://schemas.microsoft.com/office/powerpoint/2010/main" val="13586789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伊斯蘭教佔據國家的基督徒教難</a:t>
            </a:r>
            <a:endParaRPr lang="en-US" dirty="0"/>
          </a:p>
        </p:txBody>
      </p:sp>
      <p:sp>
        <p:nvSpPr>
          <p:cNvPr id="3" name="Content Placeholder 2"/>
          <p:cNvSpPr>
            <a:spLocks noGrp="1"/>
          </p:cNvSpPr>
          <p:nvPr>
            <p:ph idx="1"/>
          </p:nvPr>
        </p:nvSpPr>
        <p:spPr/>
        <p:txBody>
          <a:bodyPr>
            <a:normAutofit/>
          </a:bodyPr>
          <a:lstStyle/>
          <a:p>
            <a:r>
              <a:rPr lang="zh-CN" altLang="en-US" dirty="0"/>
              <a:t>本來，當時的美索不達米亞、亞术（今伊拉克、叙利亞東北、土耳其東南、科威特）、叙利亞、腓尼基（今黎巴嫩、叙利亞沿海）、希腊、約旦、非洲北部（蘇丹、突尼斯、摩洛哥、利比亞、阿爾及利亞）、小亞细亞、（今土耳其）、亞美尼亞，都是以基督徒為主的。</a:t>
            </a:r>
            <a:endParaRPr lang="en-US" altLang="zh-CN" dirty="0"/>
          </a:p>
        </p:txBody>
      </p:sp>
    </p:spTree>
    <p:extLst>
      <p:ext uri="{BB962C8B-B14F-4D97-AF65-F5344CB8AC3E}">
        <p14:creationId xmlns:p14="http://schemas.microsoft.com/office/powerpoint/2010/main" val="13586789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伊斯蘭教佔據國家的基督徒教難</a:t>
            </a:r>
            <a:endParaRPr lang="en-US" dirty="0"/>
          </a:p>
        </p:txBody>
      </p:sp>
      <p:sp>
        <p:nvSpPr>
          <p:cNvPr id="3" name="Content Placeholder 2"/>
          <p:cNvSpPr>
            <a:spLocks noGrp="1"/>
          </p:cNvSpPr>
          <p:nvPr>
            <p:ph idx="1"/>
          </p:nvPr>
        </p:nvSpPr>
        <p:spPr/>
        <p:txBody>
          <a:bodyPr>
            <a:normAutofit fontScale="77500" lnSpcReduction="20000"/>
          </a:bodyPr>
          <a:lstStyle/>
          <a:p>
            <a:r>
              <a:rPr lang="zh-CN" altLang="en-US" dirty="0"/>
              <a:t>東方禮的天主教徒被殺最為嚴重，包括在希腊、巴基斯坦。</a:t>
            </a:r>
            <a:endParaRPr lang="en-US" altLang="zh-CN" dirty="0"/>
          </a:p>
          <a:p>
            <a:r>
              <a:rPr lang="en-US" altLang="zh-CN" dirty="0"/>
              <a:t>1300</a:t>
            </a:r>
            <a:r>
              <a:rPr lang="zh-CN" altLang="en-US" dirty="0"/>
              <a:t>年代在美索不達米亞、波斯、小亞细亞和叙利亞的大屠殺。</a:t>
            </a:r>
            <a:endParaRPr lang="en-US" altLang="zh-CN" dirty="0"/>
          </a:p>
          <a:p>
            <a:r>
              <a:rPr lang="en-US" altLang="zh-CN" dirty="0"/>
              <a:t>1843-47</a:t>
            </a:r>
            <a:r>
              <a:rPr lang="zh-CN" altLang="en-US" dirty="0"/>
              <a:t>年奥斯曼和庫爾德軍隊屠殺基督徒，位於土耳其東南、叙利亞東北、伊拉克北，</a:t>
            </a:r>
            <a:r>
              <a:rPr lang="en-US" altLang="zh-CN" dirty="0"/>
              <a:t>325,000</a:t>
            </a:r>
            <a:r>
              <a:rPr lang="zh-CN" altLang="en-US" dirty="0"/>
              <a:t>喪生，</a:t>
            </a:r>
            <a:r>
              <a:rPr lang="en-US" altLang="zh-CN" dirty="0"/>
              <a:t>546,000</a:t>
            </a:r>
            <a:r>
              <a:rPr lang="zh-CN" altLang="en-US" dirty="0"/>
              <a:t>被迫成難民。</a:t>
            </a:r>
            <a:endParaRPr lang="en-US" altLang="zh-CN" dirty="0"/>
          </a:p>
          <a:p>
            <a:r>
              <a:rPr lang="en-US" altLang="zh-CN" dirty="0"/>
              <a:t>1876-78</a:t>
            </a:r>
            <a:r>
              <a:rPr lang="zh-CN" altLang="en-US" dirty="0"/>
              <a:t>年保加利亞人民起義，被奥斯曼軍隊殺了</a:t>
            </a:r>
            <a:r>
              <a:rPr lang="en-US" altLang="zh-CN" dirty="0"/>
              <a:t>15,000</a:t>
            </a:r>
            <a:r>
              <a:rPr lang="zh-CN" altLang="en-US" dirty="0"/>
              <a:t>人。</a:t>
            </a:r>
            <a:endParaRPr lang="en-US" altLang="zh-CN" dirty="0"/>
          </a:p>
          <a:p>
            <a:r>
              <a:rPr lang="en-US" altLang="zh-CN" dirty="0"/>
              <a:t>1915-21</a:t>
            </a:r>
            <a:r>
              <a:rPr lang="zh-CN" altLang="en-US" dirty="0"/>
              <a:t>年奥斯曼軍隊在土耳其東和西、伊拉克北、叙利亞東北、伊朗西北、黎巴嫩，向原住基督徒一連串大屠殺，死亡人數高達</a:t>
            </a:r>
            <a:r>
              <a:rPr lang="en-US" altLang="zh-CN" dirty="0"/>
              <a:t>3,500,000</a:t>
            </a:r>
            <a:r>
              <a:rPr lang="zh-CN" altLang="en-US" dirty="0"/>
              <a:t>。</a:t>
            </a:r>
            <a:endParaRPr lang="en-US" altLang="zh-CN" dirty="0"/>
          </a:p>
          <a:p>
            <a:r>
              <a:rPr lang="en-US" altLang="zh-CN" dirty="0"/>
              <a:t>1933</a:t>
            </a:r>
            <a:r>
              <a:rPr lang="zh-CN" altLang="en-US" dirty="0"/>
              <a:t>年伊拉克軍殺了</a:t>
            </a:r>
            <a:r>
              <a:rPr lang="en-US" altLang="zh-CN" dirty="0"/>
              <a:t>3,000</a:t>
            </a:r>
            <a:r>
              <a:rPr lang="zh-CN" altLang="en-US" dirty="0"/>
              <a:t>亞述的基督徒。</a:t>
            </a:r>
            <a:endParaRPr lang="en-US" altLang="zh-CN" dirty="0"/>
          </a:p>
          <a:p>
            <a:r>
              <a:rPr lang="zh-CN" altLang="en-US" dirty="0"/>
              <a:t>中東基督徒從一百年前的</a:t>
            </a:r>
            <a:r>
              <a:rPr lang="en-US" altLang="zh-CN" dirty="0"/>
              <a:t>20%</a:t>
            </a:r>
            <a:r>
              <a:rPr lang="zh-CN" altLang="en-US" dirty="0"/>
              <a:t>跌至今天的</a:t>
            </a:r>
            <a:r>
              <a:rPr lang="en-US" altLang="zh-CN" dirty="0"/>
              <a:t>3-4%</a:t>
            </a:r>
            <a:r>
              <a:rPr lang="zh-CN" altLang="en-US" dirty="0"/>
              <a:t>。</a:t>
            </a:r>
            <a:endParaRPr lang="en-US" altLang="zh-CN" dirty="0"/>
          </a:p>
          <a:p>
            <a:endParaRPr lang="en-US" altLang="zh-CN" dirty="0"/>
          </a:p>
        </p:txBody>
      </p:sp>
    </p:spTree>
    <p:extLst>
      <p:ext uri="{BB962C8B-B14F-4D97-AF65-F5344CB8AC3E}">
        <p14:creationId xmlns:p14="http://schemas.microsoft.com/office/powerpoint/2010/main" val="13586789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伊斯蘭教佔據國家的基督徒教難</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今天迫害最嚴重的伊斯蘭教國家是：</a:t>
            </a:r>
            <a:endParaRPr lang="en-US" altLang="zh-CN" dirty="0"/>
          </a:p>
          <a:p>
            <a:pPr lvl="1"/>
            <a:r>
              <a:rPr lang="zh-CN" altLang="en-US" dirty="0"/>
              <a:t>沙地亞拉伯</a:t>
            </a:r>
            <a:endParaRPr lang="en-US" altLang="zh-CN" dirty="0"/>
          </a:p>
          <a:p>
            <a:pPr lvl="1"/>
            <a:r>
              <a:rPr lang="zh-CN" altLang="en-US" dirty="0"/>
              <a:t>阿富汗</a:t>
            </a:r>
            <a:endParaRPr lang="en-US" altLang="zh-CN" dirty="0"/>
          </a:p>
          <a:p>
            <a:pPr lvl="1"/>
            <a:r>
              <a:rPr lang="zh-CN" altLang="en-US" dirty="0"/>
              <a:t>伊拉克</a:t>
            </a:r>
            <a:endParaRPr lang="en-US" altLang="zh-CN" dirty="0"/>
          </a:p>
          <a:p>
            <a:pPr lvl="1"/>
            <a:r>
              <a:rPr lang="zh-CN" altLang="en-US" dirty="0"/>
              <a:t>索馬里</a:t>
            </a:r>
            <a:endParaRPr lang="en-US" altLang="zh-CN" dirty="0"/>
          </a:p>
          <a:p>
            <a:pPr lvl="1"/>
            <a:r>
              <a:rPr lang="zh-CN" altLang="en-US" dirty="0"/>
              <a:t>馬爾代夫</a:t>
            </a:r>
            <a:endParaRPr lang="en-US" altLang="zh-CN" dirty="0"/>
          </a:p>
          <a:p>
            <a:pPr lvl="1"/>
            <a:r>
              <a:rPr lang="zh-CN" altLang="en-US" dirty="0"/>
              <a:t>馬里</a:t>
            </a:r>
            <a:endParaRPr lang="en-US" altLang="zh-CN" dirty="0"/>
          </a:p>
          <a:p>
            <a:pPr lvl="1"/>
            <a:r>
              <a:rPr lang="zh-CN" altLang="en-US" dirty="0"/>
              <a:t>伊朗</a:t>
            </a:r>
            <a:endParaRPr lang="en-US" altLang="zh-CN" dirty="0"/>
          </a:p>
          <a:p>
            <a:pPr lvl="1"/>
            <a:r>
              <a:rPr lang="zh-CN" altLang="en-US" dirty="0"/>
              <a:t>也門</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6002895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zh-CN" altLang="en-US" dirty="0"/>
              <a:t>穆罕默德的宣講與耶穌甘願受難</a:t>
            </a:r>
            <a:endParaRPr lang="en-US" dirty="0"/>
          </a:p>
        </p:txBody>
      </p:sp>
      <p:sp>
        <p:nvSpPr>
          <p:cNvPr id="3" name="Content Placeholder 2"/>
          <p:cNvSpPr>
            <a:spLocks noGrp="1"/>
          </p:cNvSpPr>
          <p:nvPr>
            <p:ph sz="half" idx="1"/>
          </p:nvPr>
        </p:nvSpPr>
        <p:spPr>
          <a:xfrm>
            <a:off x="1" y="685801"/>
            <a:ext cx="6184667" cy="4166558"/>
          </a:xfrm>
        </p:spPr>
        <p:txBody>
          <a:bodyPr>
            <a:normAutofit fontScale="92500" lnSpcReduction="10000"/>
          </a:bodyPr>
          <a:lstStyle/>
          <a:p>
            <a:r>
              <a:rPr lang="zh-CN" altLang="en-US" dirty="0"/>
              <a:t>穆罕默德承認大部分聖經內容，再寫了可蘭經。</a:t>
            </a:r>
            <a:endParaRPr lang="en-US" altLang="zh-CN" dirty="0"/>
          </a:p>
          <a:p>
            <a:r>
              <a:rPr lang="zh-CN" altLang="en-US" dirty="0"/>
              <a:t>宣講亞拉真神（是當時亞拉伯對猶太人的天主的稱呼）；亞拉在舊約時期派遣了舊約中記載的眾先知。他說在新約中，耶穌是亞拉派遣的先知（而不是天主），而穆罕默德本人也是亞拉派遣的先知，而且是最後一位。</a:t>
            </a:r>
            <a:endParaRPr lang="en-US" altLang="zh-CN" dirty="0"/>
          </a:p>
        </p:txBody>
      </p:sp>
      <p:pic>
        <p:nvPicPr>
          <p:cNvPr id="5" name="Content Placeholder 4">
            <a:extLst>
              <a:ext uri="{FF2B5EF4-FFF2-40B4-BE49-F238E27FC236}">
                <a16:creationId xmlns:a16="http://schemas.microsoft.com/office/drawing/2014/main" id="{627E0B60-D1F8-4F14-A26A-BF9F58F85D71}"/>
              </a:ext>
            </a:extLst>
          </p:cNvPr>
          <p:cNvPicPr>
            <a:picLocks noGrp="1" noChangeAspect="1"/>
          </p:cNvPicPr>
          <p:nvPr>
            <p:ph sz="half" idx="2"/>
          </p:nvPr>
        </p:nvPicPr>
        <p:blipFill>
          <a:blip r:embed="rId2"/>
          <a:stretch>
            <a:fillRect/>
          </a:stretch>
        </p:blipFill>
        <p:spPr>
          <a:xfrm>
            <a:off x="6273800" y="1102519"/>
            <a:ext cx="2781300" cy="3333750"/>
          </a:xfrm>
        </p:spPr>
      </p:pic>
    </p:spTree>
    <p:extLst>
      <p:ext uri="{BB962C8B-B14F-4D97-AF65-F5344CB8AC3E}">
        <p14:creationId xmlns:p14="http://schemas.microsoft.com/office/powerpoint/2010/main" val="80752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参與天主創造天地偉大工程的延續</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今天人類只需百分之四人口服務農業，已足够全人類食飽有餘。</a:t>
            </a:r>
            <a:endParaRPr lang="en-US" altLang="zh-CN" dirty="0"/>
          </a:p>
          <a:p>
            <a:r>
              <a:rPr lang="zh-CN" altLang="en-US" dirty="0"/>
              <a:t>只需百分之三人口服務建築，已足够全人類有房子住。</a:t>
            </a:r>
            <a:endParaRPr lang="en-US" altLang="zh-CN" dirty="0"/>
          </a:p>
          <a:p>
            <a:r>
              <a:rPr lang="zh-CN" altLang="en-US" dirty="0"/>
              <a:t>大量腦力、勞力發展新工作、新產品、新服務，使人生命更加豐盛。</a:t>
            </a:r>
            <a:endParaRPr lang="en-US" altLang="zh-CN" dirty="0"/>
          </a:p>
          <a:p>
            <a:r>
              <a:rPr lang="zh-CN" altLang="en-US" dirty="0">
                <a:solidFill>
                  <a:srgbClr val="FFCCFF"/>
                </a:solidFill>
              </a:rPr>
              <a:t>基督徒首先開始高度經濟發展的社會：基於仁愛、誠實、信任</a:t>
            </a:r>
            <a:endParaRPr lang="en-US" altLang="zh-CN" dirty="0">
              <a:solidFill>
                <a:srgbClr val="FFCCFF"/>
              </a:solidFill>
            </a:endParaRPr>
          </a:p>
          <a:p>
            <a:r>
              <a:rPr lang="zh-CN" altLang="en-US" dirty="0">
                <a:solidFill>
                  <a:srgbClr val="FFCCFF"/>
                </a:solidFill>
              </a:rPr>
              <a:t>歐美靠誠實制度省卻大量監管工作，提高了生產力</a:t>
            </a:r>
            <a:endParaRPr lang="en-US" altLang="zh-CN" dirty="0">
              <a:solidFill>
                <a:srgbClr val="FFCCFF"/>
              </a:solidFill>
            </a:endParaRPr>
          </a:p>
          <a:p>
            <a:endParaRPr lang="en-US" altLang="zh-CN" dirty="0"/>
          </a:p>
          <a:p>
            <a:endParaRPr lang="en-US" dirty="0"/>
          </a:p>
        </p:txBody>
      </p:sp>
    </p:spTree>
    <p:extLst>
      <p:ext uri="{BB962C8B-B14F-4D97-AF65-F5344CB8AC3E}">
        <p14:creationId xmlns:p14="http://schemas.microsoft.com/office/powerpoint/2010/main" val="9394932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穆罕默德的宣講與耶穌甘願受難</a:t>
            </a:r>
            <a:endParaRPr lang="en-US" dirty="0"/>
          </a:p>
        </p:txBody>
      </p:sp>
      <p:sp>
        <p:nvSpPr>
          <p:cNvPr id="3" name="Content Placeholder 2"/>
          <p:cNvSpPr>
            <a:spLocks noGrp="1"/>
          </p:cNvSpPr>
          <p:nvPr>
            <p:ph sz="half" idx="1"/>
          </p:nvPr>
        </p:nvSpPr>
        <p:spPr/>
        <p:txBody>
          <a:bodyPr>
            <a:normAutofit fontScale="92500" lnSpcReduction="10000"/>
          </a:bodyPr>
          <a:lstStyle/>
          <a:p>
            <a:r>
              <a:rPr lang="zh-CN" altLang="en-US" dirty="0">
                <a:solidFill>
                  <a:srgbClr val="FFCCFF"/>
                </a:solidFill>
              </a:rPr>
              <a:t>默罕默德認為耶穌既然是天主的先知，人沒有能力捉拿耶穌，所以耶穌教導世人後便被亞拉接去天上，後來茹達斯和羅馬兵找到了另一個長得像耶穌的人，把這人捉拿、審問、行刑、釘十字架處死。</a:t>
            </a:r>
            <a:endParaRPr lang="en-US" altLang="zh-CN" dirty="0">
              <a:solidFill>
                <a:srgbClr val="FFCCFF"/>
              </a:solidFill>
            </a:endParaRPr>
          </a:p>
        </p:txBody>
      </p:sp>
      <p:sp>
        <p:nvSpPr>
          <p:cNvPr id="4" name="Content Placeholder 3">
            <a:extLst>
              <a:ext uri="{FF2B5EF4-FFF2-40B4-BE49-F238E27FC236}">
                <a16:creationId xmlns:a16="http://schemas.microsoft.com/office/drawing/2014/main" id="{BF531E26-CE88-4EB5-8DCA-82C20277B4E5}"/>
              </a:ext>
            </a:extLst>
          </p:cNvPr>
          <p:cNvSpPr>
            <a:spLocks noGrp="1"/>
          </p:cNvSpPr>
          <p:nvPr>
            <p:ph sz="half" idx="2"/>
          </p:nvPr>
        </p:nvSpPr>
        <p:spPr/>
        <p:txBody>
          <a:bodyPr/>
          <a:lstStyle/>
          <a:p>
            <a:r>
              <a:rPr lang="zh-CN" altLang="en-US" dirty="0"/>
              <a:t>基督徒相信的卻是耶穌甘願受難和犧牲性命的無限愛情。</a:t>
            </a:r>
            <a:endParaRPr lang="en-US" altLang="zh-CN" dirty="0"/>
          </a:p>
          <a:p>
            <a:r>
              <a:rPr lang="zh-TW" altLang="en-US" dirty="0">
                <a:solidFill>
                  <a:srgbClr val="FF66FF"/>
                </a:solidFill>
              </a:rPr>
              <a:t>誰也不能奪去我的性命，而是我甘心情願捨掉它；</a:t>
            </a:r>
            <a:r>
              <a:rPr lang="zh-CN" altLang="en-US" dirty="0"/>
              <a:t>（若</a:t>
            </a:r>
            <a:r>
              <a:rPr lang="en-HK" altLang="zh-CN" dirty="0"/>
              <a:t>10:18</a:t>
            </a:r>
            <a:r>
              <a:rPr lang="zh-CN" altLang="en-US" dirty="0"/>
              <a:t>）</a:t>
            </a:r>
            <a:endParaRPr lang="en-HK" dirty="0"/>
          </a:p>
        </p:txBody>
      </p:sp>
    </p:spTree>
    <p:extLst>
      <p:ext uri="{BB962C8B-B14F-4D97-AF65-F5344CB8AC3E}">
        <p14:creationId xmlns:p14="http://schemas.microsoft.com/office/powerpoint/2010/main" val="6630721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穆罕默德的宣講與耶穌復活</a:t>
            </a:r>
            <a:endParaRPr lang="en-US" dirty="0"/>
          </a:p>
        </p:txBody>
      </p:sp>
      <p:sp>
        <p:nvSpPr>
          <p:cNvPr id="3" name="Content Placeholder 2"/>
          <p:cNvSpPr>
            <a:spLocks noGrp="1"/>
          </p:cNvSpPr>
          <p:nvPr>
            <p:ph sz="half" idx="1"/>
          </p:nvPr>
        </p:nvSpPr>
        <p:spPr/>
        <p:txBody>
          <a:bodyPr>
            <a:normAutofit/>
          </a:bodyPr>
          <a:lstStyle/>
          <a:p>
            <a:r>
              <a:rPr lang="zh-CN" altLang="en-US" dirty="0">
                <a:solidFill>
                  <a:srgbClr val="FFCCFF"/>
                </a:solidFill>
              </a:rPr>
              <a:t>穆罕默德當時不能否認耶穌的墳墓已空的事實，所以否認耶穌是天主子的基本說法，是屍體被門徒偷走。</a:t>
            </a:r>
            <a:endParaRPr lang="en-US" altLang="zh-CN" dirty="0">
              <a:solidFill>
                <a:srgbClr val="FFCCFF"/>
              </a:solidFill>
            </a:endParaRPr>
          </a:p>
        </p:txBody>
      </p:sp>
      <p:sp>
        <p:nvSpPr>
          <p:cNvPr id="4" name="Content Placeholder 3">
            <a:extLst>
              <a:ext uri="{FF2B5EF4-FFF2-40B4-BE49-F238E27FC236}">
                <a16:creationId xmlns:a16="http://schemas.microsoft.com/office/drawing/2014/main" id="{B9063FF9-0109-4DC3-964D-1B7176ED43C1}"/>
              </a:ext>
            </a:extLst>
          </p:cNvPr>
          <p:cNvSpPr>
            <a:spLocks noGrp="1"/>
          </p:cNvSpPr>
          <p:nvPr>
            <p:ph sz="half" idx="2"/>
          </p:nvPr>
        </p:nvSpPr>
        <p:spPr/>
        <p:txBody>
          <a:bodyPr/>
          <a:lstStyle/>
          <a:p>
            <a:r>
              <a:rPr lang="zh-CN" altLang="en-US" dirty="0"/>
              <a:t>但基督徒認為門徒怎可能為了說謊，而一個一個都甘願受難，還要犧牲性命也毫不反悔。</a:t>
            </a:r>
            <a:endParaRPr lang="en-US" altLang="zh-CN" dirty="0"/>
          </a:p>
          <a:p>
            <a:endParaRPr lang="en-HK" dirty="0"/>
          </a:p>
        </p:txBody>
      </p:sp>
    </p:spTree>
    <p:extLst>
      <p:ext uri="{BB962C8B-B14F-4D97-AF65-F5344CB8AC3E}">
        <p14:creationId xmlns:p14="http://schemas.microsoft.com/office/powerpoint/2010/main" val="23710269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穆罕默德的宣講與耶穌復活</a:t>
            </a:r>
            <a:endParaRPr lang="en-US" dirty="0"/>
          </a:p>
        </p:txBody>
      </p:sp>
      <p:sp>
        <p:nvSpPr>
          <p:cNvPr id="3" name="Content Placeholder 2"/>
          <p:cNvSpPr>
            <a:spLocks noGrp="1"/>
          </p:cNvSpPr>
          <p:nvPr>
            <p:ph idx="1"/>
          </p:nvPr>
        </p:nvSpPr>
        <p:spPr/>
        <p:txBody>
          <a:bodyPr>
            <a:noAutofit/>
          </a:bodyPr>
          <a:lstStyle/>
          <a:p>
            <a:r>
              <a:rPr lang="zh-CN" altLang="en-US" sz="2800" dirty="0">
                <a:solidFill>
                  <a:srgbClr val="FFCCFF"/>
                </a:solidFill>
              </a:rPr>
              <a:t>穆罕默德雖是單靠一人之說，就能說服了跟随者，而且他創立的教，更成為今天世界上最大的教派，大概也要歸功於他豐富的軍事經驗和策略。</a:t>
            </a:r>
            <a:endParaRPr lang="en-US" altLang="zh-CN" sz="2800" dirty="0">
              <a:solidFill>
                <a:srgbClr val="FFCCFF"/>
              </a:solidFill>
            </a:endParaRPr>
          </a:p>
          <a:p>
            <a:r>
              <a:rPr lang="zh-CN" altLang="en-US" sz="2800" dirty="0"/>
              <a:t>相反的，耶穌復活是基督徒信仰的根基，除了看到聖經由不同作者寫的</a:t>
            </a:r>
            <a:r>
              <a:rPr lang="en-US" altLang="zh-CN" sz="2800" dirty="0"/>
              <a:t>73(66)</a:t>
            </a:r>
            <a:r>
              <a:rPr lang="zh-CN" altLang="en-US" sz="2800" dirty="0"/>
              <a:t>本都前後呼應，還有大量證據支持，包括歷史記載和證人的證供記錄、考古研究、經醫學和科學證明的奇跡，更有基督徒在倫理道德、家庭幸福、社會責任、福利事業、生命意義、人性尊嚴、教育、和對生命的積極等各方面的影響和所結的果實。</a:t>
            </a:r>
            <a:endParaRPr lang="en-US" sz="2800" dirty="0"/>
          </a:p>
        </p:txBody>
      </p:sp>
    </p:spTree>
    <p:extLst>
      <p:ext uri="{BB962C8B-B14F-4D97-AF65-F5344CB8AC3E}">
        <p14:creationId xmlns:p14="http://schemas.microsoft.com/office/powerpoint/2010/main" val="29148483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德國路德會</a:t>
            </a:r>
            <a:r>
              <a:rPr lang="en-US" altLang="zh-CN" dirty="0"/>
              <a:t>(Lutheran)</a:t>
            </a:r>
            <a:endParaRPr lang="en-US" dirty="0"/>
          </a:p>
        </p:txBody>
      </p:sp>
      <p:sp>
        <p:nvSpPr>
          <p:cNvPr id="3" name="Content Placeholder 2"/>
          <p:cNvSpPr>
            <a:spLocks noGrp="1"/>
          </p:cNvSpPr>
          <p:nvPr>
            <p:ph idx="1"/>
          </p:nvPr>
        </p:nvSpPr>
        <p:spPr/>
        <p:txBody>
          <a:bodyPr>
            <a:noAutofit/>
          </a:bodyPr>
          <a:lstStyle/>
          <a:p>
            <a:r>
              <a:rPr lang="zh-CN" altLang="en-US" sz="2200" dirty="0"/>
              <a:t>馬丁路德於</a:t>
            </a:r>
            <a:r>
              <a:rPr lang="en-US" altLang="zh-CN" sz="2200" dirty="0"/>
              <a:t>1517</a:t>
            </a:r>
            <a:r>
              <a:rPr lang="zh-CN" altLang="en-US" sz="2200" dirty="0"/>
              <a:t>年針對當時在天主教中的一些流弊，發表</a:t>
            </a:r>
            <a:r>
              <a:rPr lang="en-US" altLang="zh-CN" sz="2200" dirty="0"/>
              <a:t>95</a:t>
            </a:r>
            <a:r>
              <a:rPr lang="zh-CN" altLang="en-US" sz="2200" dirty="0"/>
              <a:t>條攻擊天主教及其教義。原來教内早已一直有人批評教内流弊的。</a:t>
            </a:r>
            <a:endParaRPr lang="en-US" altLang="zh-CN" sz="2200" dirty="0"/>
          </a:p>
          <a:p>
            <a:r>
              <a:rPr lang="en-US" altLang="zh-CN" sz="2200" dirty="0"/>
              <a:t>1510-20</a:t>
            </a:r>
            <a:r>
              <a:rPr lang="zh-CN" altLang="en-US" sz="2200" dirty="0"/>
              <a:t>年，提出“因信稱義”和宣講相反天主教教義的信理。由於他自訂自改教義，尤其是“救贖預定”論，</a:t>
            </a:r>
            <a:r>
              <a:rPr lang="en-US" altLang="zh-CN" sz="2200" dirty="0"/>
              <a:t>1521</a:t>
            </a:r>
            <a:r>
              <a:rPr lang="zh-CN" altLang="en-US" sz="2200" dirty="0"/>
              <a:t>年被逐出天主教會。</a:t>
            </a:r>
            <a:endParaRPr lang="en-US" altLang="zh-CN" sz="2200" dirty="0"/>
          </a:p>
          <a:p>
            <a:r>
              <a:rPr lang="en-US" altLang="zh-CN" sz="2200" dirty="0"/>
              <a:t>1522</a:t>
            </a:r>
            <a:r>
              <a:rPr lang="zh-CN" altLang="en-US" sz="2200" dirty="0"/>
              <a:t>年成立福音派路德會，也提出許多好的改革，包括翻譯成德文聖經，編寫要理及祈禱書，推行教理班，但少了七本聖經。路德會仍保留聖體是基督的身體，但否認“質變”，也不以彌撒為基督的祭獻。</a:t>
            </a:r>
            <a:endParaRPr lang="en-US" altLang="zh-CN" sz="2200" dirty="0"/>
          </a:p>
          <a:p>
            <a:r>
              <a:rPr lang="zh-CN" altLang="en-US" sz="2200" dirty="0"/>
              <a:t>反對發願：提出神父和修女不須遵守之前發的終身守貞、神貧、服從三願。他本人於</a:t>
            </a:r>
            <a:r>
              <a:rPr lang="en-US" altLang="zh-CN" sz="2200" dirty="0"/>
              <a:t>1525</a:t>
            </a:r>
            <a:r>
              <a:rPr lang="zh-CN" altLang="en-US" sz="2200" dirty="0"/>
              <a:t>年與一修女結婚。晚年因曾贊同友人娶妾和曾提出猶太民族該死而招人評擊。</a:t>
            </a:r>
            <a:endParaRPr lang="en-US" altLang="zh-CN" sz="2200" dirty="0"/>
          </a:p>
        </p:txBody>
      </p:sp>
    </p:spTree>
    <p:extLst>
      <p:ext uri="{BB962C8B-B14F-4D97-AF65-F5344CB8AC3E}">
        <p14:creationId xmlns:p14="http://schemas.microsoft.com/office/powerpoint/2010/main" val="29238004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英國及聖公會</a:t>
            </a:r>
            <a:r>
              <a:rPr lang="en-US" altLang="zh-CN" dirty="0"/>
              <a:t>(Anglican)</a:t>
            </a:r>
            <a:endParaRPr lang="en-US" dirty="0"/>
          </a:p>
        </p:txBody>
      </p:sp>
      <p:sp>
        <p:nvSpPr>
          <p:cNvPr id="3" name="Content Placeholder 2"/>
          <p:cNvSpPr>
            <a:spLocks noGrp="1"/>
          </p:cNvSpPr>
          <p:nvPr>
            <p:ph idx="1"/>
          </p:nvPr>
        </p:nvSpPr>
        <p:spPr/>
        <p:txBody>
          <a:bodyPr>
            <a:normAutofit/>
          </a:bodyPr>
          <a:lstStyle/>
          <a:p>
            <a:r>
              <a:rPr lang="zh-CN" altLang="en-US" dirty="0"/>
              <a:t>聖奥斯定坎特伯雷於</a:t>
            </a:r>
            <a:r>
              <a:rPr lang="en-US" altLang="zh-CN" dirty="0"/>
              <a:t>597</a:t>
            </a:r>
            <a:r>
              <a:rPr lang="zh-CN" altLang="en-US" dirty="0"/>
              <a:t>年往英國傳教。但傳說之前在</a:t>
            </a:r>
            <a:r>
              <a:rPr lang="en-US" altLang="zh-CN" dirty="0"/>
              <a:t>47</a:t>
            </a:r>
            <a:r>
              <a:rPr lang="zh-CN" altLang="en-US" dirty="0"/>
              <a:t>年基督信仰已傳到英國，英國有三位主教参加了君士坦丁於</a:t>
            </a:r>
            <a:r>
              <a:rPr lang="en-US" altLang="zh-CN" dirty="0"/>
              <a:t>314</a:t>
            </a:r>
            <a:r>
              <a:rPr lang="zh-CN" altLang="en-US" dirty="0"/>
              <a:t>年在法國南部召開的阿爾勒議會</a:t>
            </a:r>
            <a:endParaRPr lang="en-US" altLang="zh-CN" dirty="0"/>
          </a:p>
          <a:p>
            <a:r>
              <a:rPr lang="zh-CN" altLang="en-US" dirty="0"/>
              <a:t>亨利八世於</a:t>
            </a:r>
            <a:r>
              <a:rPr lang="en-US" altLang="zh-CN" dirty="0"/>
              <a:t>1534</a:t>
            </a:r>
            <a:r>
              <a:rPr lang="zh-CN" altLang="en-US" dirty="0"/>
              <a:t>年為了離婚脱離羅馬教宗，自立為英國國教最高領袖，不少教徒不願跟随而寧可致命。</a:t>
            </a:r>
            <a:endParaRPr lang="en-US" altLang="zh-CN" dirty="0"/>
          </a:p>
        </p:txBody>
      </p:sp>
    </p:spTree>
    <p:extLst>
      <p:ext uri="{BB962C8B-B14F-4D97-AF65-F5344CB8AC3E}">
        <p14:creationId xmlns:p14="http://schemas.microsoft.com/office/powerpoint/2010/main" val="5730249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加爾文與長老會</a:t>
            </a:r>
            <a:r>
              <a:rPr lang="en-US" altLang="zh-CN" dirty="0"/>
              <a:t>(Presbyterian)</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加爾文</a:t>
            </a:r>
            <a:r>
              <a:rPr lang="en-US" altLang="zh-CN" dirty="0"/>
              <a:t>(John Calvin,1509-64)</a:t>
            </a:r>
            <a:r>
              <a:rPr lang="zh-CN" altLang="en-US" dirty="0"/>
              <a:t>生於法國，</a:t>
            </a:r>
            <a:r>
              <a:rPr lang="en-US" altLang="zh-CN" dirty="0"/>
              <a:t>1536</a:t>
            </a:r>
            <a:r>
              <a:rPr lang="zh-CN" altLang="en-US" dirty="0"/>
              <a:t>年轉為福音派，在瑞士巴塞爾寫了“基督教要義”。後來逃到日内雅。</a:t>
            </a:r>
            <a:endParaRPr lang="en-US" altLang="zh-CN" dirty="0"/>
          </a:p>
          <a:p>
            <a:r>
              <a:rPr lang="zh-CN" altLang="en-US" dirty="0"/>
              <a:t>加爾文接著馬丁路德發展基督教神學，除基於“唯獨聖經”外，也提出“救贖預定”論等，成為後來長老會及改革的神學基礎。</a:t>
            </a:r>
            <a:endParaRPr lang="en-US" altLang="zh-CN" dirty="0"/>
          </a:p>
          <a:p>
            <a:r>
              <a:rPr lang="zh-CN" altLang="en-US" dirty="0"/>
              <a:t>長老會否認教會訓導權，認為只要聖經，而且誰都可以解釋聖經，以後也在不同解釋下不斷分裂。</a:t>
            </a:r>
            <a:endParaRPr lang="en-US" altLang="zh-CN" dirty="0"/>
          </a:p>
          <a:p>
            <a:r>
              <a:rPr lang="zh-CN" altLang="en-US" dirty="0"/>
              <a:t>今天不同新教教派對“救贖預定”意見不一。</a:t>
            </a:r>
            <a:endParaRPr lang="en-US" altLang="zh-CN" dirty="0"/>
          </a:p>
        </p:txBody>
      </p:sp>
    </p:spTree>
    <p:extLst>
      <p:ext uri="{BB962C8B-B14F-4D97-AF65-F5344CB8AC3E}">
        <p14:creationId xmlns:p14="http://schemas.microsoft.com/office/powerpoint/2010/main" val="42003743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清教徒</a:t>
            </a:r>
            <a:r>
              <a:rPr lang="en-US" altLang="zh-CN" dirty="0"/>
              <a:t>(Puritan)</a:t>
            </a:r>
            <a:r>
              <a:rPr lang="zh-CN" altLang="en-US" dirty="0"/>
              <a:t>：長老會、衛理公會</a:t>
            </a:r>
            <a:endParaRPr lang="en-US" dirty="0"/>
          </a:p>
        </p:txBody>
      </p:sp>
      <p:sp>
        <p:nvSpPr>
          <p:cNvPr id="3" name="Content Placeholder 2"/>
          <p:cNvSpPr>
            <a:spLocks noGrp="1"/>
          </p:cNvSpPr>
          <p:nvPr>
            <p:ph idx="1"/>
          </p:nvPr>
        </p:nvSpPr>
        <p:spPr/>
        <p:txBody>
          <a:bodyPr>
            <a:noAutofit/>
          </a:bodyPr>
          <a:lstStyle/>
          <a:p>
            <a:r>
              <a:rPr lang="en-US" altLang="zh-TW" sz="2800" dirty="0"/>
              <a:t>1560</a:t>
            </a:r>
            <a:r>
              <a:rPr lang="zh-CN" altLang="en-US" sz="2800" dirty="0"/>
              <a:t>年代，</a:t>
            </a:r>
            <a:r>
              <a:rPr lang="zh-TW" altLang="en-US" sz="2800" dirty="0"/>
              <a:t>清教徒</a:t>
            </a:r>
            <a:r>
              <a:rPr lang="zh-CN" altLang="en-US" sz="2800" dirty="0"/>
              <a:t>提倡改革改教運動，</a:t>
            </a:r>
            <a:r>
              <a:rPr lang="zh-TW" altLang="en-US" sz="2800" dirty="0"/>
              <a:t>要求清除英</a:t>
            </a:r>
            <a:r>
              <a:rPr lang="zh-CN" altLang="en-US" sz="2800" dirty="0"/>
              <a:t>國國</a:t>
            </a:r>
            <a:r>
              <a:rPr lang="zh-TW" altLang="en-US" sz="2800" dirty="0"/>
              <a:t>教</a:t>
            </a:r>
            <a:r>
              <a:rPr lang="zh-CN" altLang="en-US" sz="2800" dirty="0"/>
              <a:t>會</a:t>
            </a:r>
            <a:r>
              <a:rPr lang="zh-TW" altLang="en-US" sz="2800" dirty="0"/>
              <a:t>內保有</a:t>
            </a:r>
            <a:r>
              <a:rPr lang="zh-CN" altLang="en-US" sz="2800" dirty="0"/>
              <a:t>的羅馬天主</a:t>
            </a:r>
            <a:r>
              <a:rPr lang="zh-TW" altLang="en-US" sz="2800" dirty="0"/>
              <a:t>教</a:t>
            </a:r>
            <a:r>
              <a:rPr lang="zh-CN" altLang="en-US" sz="2800" dirty="0"/>
              <a:t>禮儀，包括除掉路德改革運動中所保留的。</a:t>
            </a:r>
            <a:endParaRPr lang="en-US" altLang="zh-CN" sz="2800" dirty="0"/>
          </a:p>
          <a:p>
            <a:r>
              <a:rPr lang="zh-CN" altLang="en-US" sz="2800" dirty="0"/>
              <a:t>清教徒主張由長老們負起教會懲治工作，牧師任職必須（小團體的）教會同意，監督、長老和牧師所有職份是平等地位。愛爾蘭、歐洲及美洲各自成立長老會。</a:t>
            </a:r>
            <a:endParaRPr lang="en-US" altLang="zh-CN" sz="2800" dirty="0"/>
          </a:p>
          <a:p>
            <a:r>
              <a:rPr lang="en-US" altLang="zh-CN" sz="2800" dirty="0"/>
              <a:t>1572</a:t>
            </a:r>
            <a:r>
              <a:rPr lang="zh-CN" altLang="en-US" sz="2800" dirty="0"/>
              <a:t>年代，</a:t>
            </a:r>
            <a:r>
              <a:rPr lang="zh-TW" altLang="en-US" sz="2800" dirty="0"/>
              <a:t>卡賴特</a:t>
            </a:r>
            <a:r>
              <a:rPr lang="zh-CN" altLang="en-US" sz="2800" dirty="0"/>
              <a:t>提出信徒平等，要求放棄主教制度，由信徒自行推選長老。</a:t>
            </a:r>
            <a:r>
              <a:rPr lang="zh-TW" altLang="en-US" sz="2800" dirty="0"/>
              <a:t>主</a:t>
            </a:r>
            <a:r>
              <a:rPr lang="zh-CN" altLang="en-US" sz="2800" dirty="0"/>
              <a:t>張</a:t>
            </a:r>
            <a:r>
              <a:rPr lang="zh-TW" altLang="en-US" sz="2800" dirty="0"/>
              <a:t>政教分</a:t>
            </a:r>
            <a:r>
              <a:rPr lang="zh-CN" altLang="en-US" sz="2800" dirty="0"/>
              <a:t>離</a:t>
            </a:r>
            <a:r>
              <a:rPr lang="zh-TW" altLang="en-US" sz="2800" dirty="0"/>
              <a:t>的清教徒</a:t>
            </a:r>
            <a:r>
              <a:rPr lang="zh-CN" altLang="en-US" sz="2800" dirty="0"/>
              <a:t>開</a:t>
            </a:r>
            <a:r>
              <a:rPr lang="zh-TW" altLang="en-US" sz="2800" dirty="0"/>
              <a:t>始了</a:t>
            </a:r>
            <a:r>
              <a:rPr lang="zh-CN" altLang="en-US" sz="2800" dirty="0"/>
              <a:t>衛理公會。</a:t>
            </a:r>
            <a:endParaRPr lang="en-US" altLang="zh-CN" sz="2800" dirty="0"/>
          </a:p>
        </p:txBody>
      </p:sp>
    </p:spTree>
    <p:extLst>
      <p:ext uri="{BB962C8B-B14F-4D97-AF65-F5344CB8AC3E}">
        <p14:creationId xmlns:p14="http://schemas.microsoft.com/office/powerpoint/2010/main" val="14776973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新教的最基本原則</a:t>
            </a:r>
            <a:endParaRPr lang="en-US" dirty="0"/>
          </a:p>
        </p:txBody>
      </p:sp>
      <p:sp>
        <p:nvSpPr>
          <p:cNvPr id="3" name="Content Placeholder 2"/>
          <p:cNvSpPr>
            <a:spLocks noGrp="1"/>
          </p:cNvSpPr>
          <p:nvPr>
            <p:ph idx="1"/>
          </p:nvPr>
        </p:nvSpPr>
        <p:spPr/>
        <p:txBody>
          <a:bodyPr>
            <a:normAutofit lnSpcReduction="10000"/>
          </a:bodyPr>
          <a:lstStyle/>
          <a:p>
            <a:r>
              <a:rPr lang="zh-CN" altLang="en-US" dirty="0"/>
              <a:t>從上可見，馬丁路德和加爾文否定天主教的最基本原則是“唯獨聖經”和“因信稱義”；這才是新教對天主教所有誤解的最基本根基；但在分裂了天主教會的同時，一些新教教派也以同樣原則放棄了主教制度，更演變成自行解釋聖經而成立了大量不同教派。</a:t>
            </a:r>
            <a:endParaRPr lang="en-US" altLang="zh-CN" dirty="0"/>
          </a:p>
          <a:p>
            <a:r>
              <a:rPr lang="zh-CN" altLang="en-US" dirty="0"/>
              <a:t>至於否定了那些教會傳承，和早期教會的教父怎樣說，誤解者請看</a:t>
            </a:r>
            <a:r>
              <a:rPr lang="en-HK" altLang="zh-CN" dirty="0"/>
              <a:t>www.catholicworld.info/sameroot/</a:t>
            </a:r>
            <a:endParaRPr lang="en-US" altLang="zh-CN" dirty="0"/>
          </a:p>
        </p:txBody>
      </p:sp>
    </p:spTree>
    <p:extLst>
      <p:ext uri="{BB962C8B-B14F-4D97-AF65-F5344CB8AC3E}">
        <p14:creationId xmlns:p14="http://schemas.microsoft.com/office/powerpoint/2010/main" val="42091310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新教的最基本原則：唯獨聖經</a:t>
            </a:r>
            <a:endParaRPr lang="en-US" dirty="0"/>
          </a:p>
        </p:txBody>
      </p:sp>
      <p:sp>
        <p:nvSpPr>
          <p:cNvPr id="3" name="Content Placeholder 2"/>
          <p:cNvSpPr>
            <a:spLocks noGrp="1"/>
          </p:cNvSpPr>
          <p:nvPr>
            <p:ph idx="1"/>
          </p:nvPr>
        </p:nvSpPr>
        <p:spPr/>
        <p:txBody>
          <a:bodyPr>
            <a:normAutofit fontScale="85000" lnSpcReduction="20000"/>
          </a:bodyPr>
          <a:lstStyle/>
          <a:p>
            <a:r>
              <a:rPr lang="zh-CN" altLang="en-US" dirty="0"/>
              <a:t>“唯獨聖經”否定天主教從宗徒傳下來的教導；然而是否能在聖經本身找到有力證明“唯獨聖經”？誤解者請看</a:t>
            </a:r>
            <a:r>
              <a:rPr lang="en-US" altLang="zh-CN" dirty="0"/>
              <a:t>www.catholicworld.info/sameroot/A.html#A15</a:t>
            </a:r>
            <a:r>
              <a:rPr lang="zh-CN" altLang="en-US" dirty="0"/>
              <a:t>。</a:t>
            </a:r>
            <a:endParaRPr lang="en-US" altLang="zh-CN" dirty="0"/>
          </a:p>
          <a:p>
            <a:r>
              <a:rPr lang="zh-CN" altLang="en-US" dirty="0"/>
              <a:t>經過了大量新教教徒積極讀聖經，後來也已經有更多天主教徒讀聖經而獲益了。然而，天主教徒参考了許多教父和聖人聖女的經驗，讀聖經要看整體意思，要前後呼應，避免单從一句字面而斷章取義。</a:t>
            </a:r>
            <a:endParaRPr lang="en-US" altLang="zh-CN" dirty="0"/>
          </a:p>
          <a:p>
            <a:r>
              <a:rPr lang="zh-CN" altLang="en-US" dirty="0"/>
              <a:t>不過“唯獨聖經”能否解釋耶穌建立教會，並且早期教會先有，等到</a:t>
            </a:r>
            <a:r>
              <a:rPr lang="en-US" altLang="zh-CN" dirty="0"/>
              <a:t>360</a:t>
            </a:r>
            <a:r>
              <a:rPr lang="zh-CN" altLang="en-US" dirty="0"/>
              <a:t>年後才由教會開會訂明那些書是聖經正典？誤解者請看</a:t>
            </a:r>
            <a:r>
              <a:rPr lang="en-US" altLang="zh-CN" dirty="0"/>
              <a:t>www.catholicworld.info/sameroot/A.html</a:t>
            </a:r>
            <a:r>
              <a:rPr lang="zh-CN" altLang="en-US" dirty="0"/>
              <a:t>。</a:t>
            </a:r>
            <a:endParaRPr lang="en-US" altLang="zh-CN" dirty="0"/>
          </a:p>
        </p:txBody>
      </p:sp>
    </p:spTree>
    <p:extLst>
      <p:ext uri="{BB962C8B-B14F-4D97-AF65-F5344CB8AC3E}">
        <p14:creationId xmlns:p14="http://schemas.microsoft.com/office/powerpoint/2010/main" val="32770274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新教的最基本原則</a:t>
            </a:r>
            <a:endParaRPr lang="en-US" dirty="0"/>
          </a:p>
        </p:txBody>
      </p:sp>
      <p:sp>
        <p:nvSpPr>
          <p:cNvPr id="3" name="Content Placeholder 2"/>
          <p:cNvSpPr>
            <a:spLocks noGrp="1"/>
          </p:cNvSpPr>
          <p:nvPr>
            <p:ph idx="1"/>
          </p:nvPr>
        </p:nvSpPr>
        <p:spPr/>
        <p:txBody>
          <a:bodyPr>
            <a:normAutofit/>
          </a:bodyPr>
          <a:lstStyle/>
          <a:p>
            <a:r>
              <a:rPr lang="zh-CN" altLang="en-US" dirty="0"/>
              <a:t>“因信稱義”否定天主教教導天主教徒在行為上該守的規誡。不過：天主教已經與新教的主流教派共同簽訂共識，並已互相承認對方的洗禮；誤解者請看誤解者請看</a:t>
            </a:r>
            <a:r>
              <a:rPr lang="en-US" altLang="zh-CN" dirty="0"/>
              <a:t>www.catholicworld.info/sameroot/index.html </a:t>
            </a:r>
            <a:r>
              <a:rPr lang="zh-CN" altLang="en-US" dirty="0"/>
              <a:t>。</a:t>
            </a:r>
            <a:endParaRPr lang="en-US" altLang="zh-CN" dirty="0"/>
          </a:p>
          <a:p>
            <a:r>
              <a:rPr lang="zh-CN" altLang="en-US" dirty="0"/>
              <a:t>至於馬丁路德和加爾文也提出的“救贖預定”論，新教中也有不同的教派之間對此意見不一致。</a:t>
            </a:r>
            <a:endParaRPr lang="en-US" altLang="zh-CN" dirty="0"/>
          </a:p>
          <a:p>
            <a:endParaRPr lang="en-US" altLang="zh-CN" dirty="0"/>
          </a:p>
        </p:txBody>
      </p:sp>
    </p:spTree>
    <p:extLst>
      <p:ext uri="{BB962C8B-B14F-4D97-AF65-F5344CB8AC3E}">
        <p14:creationId xmlns:p14="http://schemas.microsoft.com/office/powerpoint/2010/main" val="8911157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中國本來是禮義之邦；為什麼歐洲文明能超越其他國家</a:t>
            </a:r>
            <a:endParaRPr lang="en-US" dirty="0"/>
          </a:p>
        </p:txBody>
      </p:sp>
      <p:sp>
        <p:nvSpPr>
          <p:cNvPr id="3" name="Content Placeholder 2"/>
          <p:cNvSpPr>
            <a:spLocks noGrp="1"/>
          </p:cNvSpPr>
          <p:nvPr>
            <p:ph idx="1"/>
          </p:nvPr>
        </p:nvSpPr>
        <p:spPr/>
        <p:txBody>
          <a:bodyPr>
            <a:normAutofit/>
          </a:bodyPr>
          <a:lstStyle/>
          <a:p>
            <a:r>
              <a:rPr lang="en-US" altLang="zh-CN" dirty="0"/>
              <a:t>409-910</a:t>
            </a:r>
            <a:r>
              <a:rPr lang="zh-CN" altLang="en-US" dirty="0"/>
              <a:t>歐洲是野蠻族帝國統治：包括日耳曼人</a:t>
            </a:r>
            <a:r>
              <a:rPr lang="en-US" altLang="zh-CN" dirty="0"/>
              <a:t>(Germanic)</a:t>
            </a:r>
            <a:r>
              <a:rPr lang="zh-CN" altLang="en-US" dirty="0"/>
              <a:t>、匈奴</a:t>
            </a:r>
            <a:r>
              <a:rPr lang="en-US" altLang="zh-CN" dirty="0"/>
              <a:t>(</a:t>
            </a:r>
            <a:r>
              <a:rPr lang="en-US" altLang="zh-CN" dirty="0" err="1"/>
              <a:t>hunnic</a:t>
            </a:r>
            <a:r>
              <a:rPr lang="en-US" altLang="zh-CN" dirty="0"/>
              <a:t>)</a:t>
            </a:r>
            <a:r>
              <a:rPr lang="zh-CN" altLang="en-US" dirty="0"/>
              <a:t>、伊朗人</a:t>
            </a:r>
            <a:endParaRPr lang="en-US" altLang="zh-CN" dirty="0"/>
          </a:p>
          <a:p>
            <a:r>
              <a:rPr lang="en-US" dirty="0"/>
              <a:t>476</a:t>
            </a:r>
            <a:r>
              <a:rPr lang="zh-CN" altLang="en-US" dirty="0"/>
              <a:t>年，來自當時歐洲（今日的德國）的野蠻族領袖奥多亞塞</a:t>
            </a:r>
            <a:r>
              <a:rPr lang="en-US" altLang="zh-CN" dirty="0"/>
              <a:t>(Odoacer)</a:t>
            </a:r>
            <a:r>
              <a:rPr lang="zh-CN" altLang="en-US" dirty="0"/>
              <a:t>推翻羅馬，成為第一位野蠻人皇帝統治羅馬。</a:t>
            </a:r>
            <a:endParaRPr lang="en-US" altLang="zh-CN" dirty="0"/>
          </a:p>
          <a:p>
            <a:r>
              <a:rPr lang="zh-CN" altLang="en-US" dirty="0"/>
              <a:t>聖本篤</a:t>
            </a:r>
            <a:r>
              <a:rPr lang="en-US" altLang="zh-CN" dirty="0"/>
              <a:t>(480-547)</a:t>
            </a:r>
            <a:r>
              <a:rPr lang="zh-CN" altLang="en-US" dirty="0"/>
              <a:t> 率先向野蠻人傳福音。</a:t>
            </a:r>
            <a:endParaRPr lang="en-US" dirty="0"/>
          </a:p>
        </p:txBody>
      </p:sp>
    </p:spTree>
    <p:extLst>
      <p:ext uri="{BB962C8B-B14F-4D97-AF65-F5344CB8AC3E}">
        <p14:creationId xmlns:p14="http://schemas.microsoft.com/office/powerpoint/2010/main" val="258622676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父啊！願他們在我們內合而為一</a:t>
            </a:r>
            <a:r>
              <a:rPr lang="zh-CN" altLang="en-US" dirty="0"/>
              <a:t>（若</a:t>
            </a:r>
            <a:r>
              <a:rPr lang="en-US" altLang="zh-CN" dirty="0"/>
              <a:t>17:21</a:t>
            </a:r>
            <a:r>
              <a:rPr lang="zh-CN" altLang="en-US" dirty="0"/>
              <a:t>）</a:t>
            </a:r>
            <a:endParaRPr lang="en-US" dirty="0"/>
          </a:p>
        </p:txBody>
      </p:sp>
      <p:sp>
        <p:nvSpPr>
          <p:cNvPr id="3" name="Content Placeholder 2"/>
          <p:cNvSpPr>
            <a:spLocks noGrp="1"/>
          </p:cNvSpPr>
          <p:nvPr>
            <p:ph idx="1"/>
          </p:nvPr>
        </p:nvSpPr>
        <p:spPr/>
        <p:txBody>
          <a:bodyPr>
            <a:noAutofit/>
          </a:bodyPr>
          <a:lstStyle/>
          <a:p>
            <a:r>
              <a:rPr lang="zh-CN" altLang="en-US" sz="2600" dirty="0"/>
              <a:t>教會的分裂，撕裂了耶穌的身體（教會），不斷刺痛著耶穌的心，更令許多人受創傷，讓我們為醫治分裂祈禱，讓教會合一。不過，合一要從内心的愛開始，有時不一定要先强求表面的合一，更不是即使對方不能同意也要併吞對方。我們先學習救主慈悲，以慈悲對待對方、不同意對方也不判斷對方、不明白對方的選擇也求救主慈悲給我力量去體諒對方的處境、盡量原諒和愛對方；那麼，即使現在環境下教會未能合一，但已經在愛的心靈上合一了。</a:t>
            </a:r>
            <a:endParaRPr lang="en-US" altLang="zh-CN" sz="2600" dirty="0"/>
          </a:p>
          <a:p>
            <a:r>
              <a:rPr lang="zh-CN" altLang="en-US" sz="2600" dirty="0"/>
              <a:t>天主教視其他教派為兄弟，致力於交谈合作。例如在論理道德方面，已不斷達到與其他教派合作。</a:t>
            </a:r>
            <a:endParaRPr lang="en-US" altLang="zh-CN" sz="2600" dirty="0"/>
          </a:p>
        </p:txBody>
      </p:sp>
    </p:spTree>
    <p:extLst>
      <p:ext uri="{BB962C8B-B14F-4D97-AF65-F5344CB8AC3E}">
        <p14:creationId xmlns:p14="http://schemas.microsoft.com/office/powerpoint/2010/main" val="9787382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摩門教、耶和華見證人</a:t>
            </a:r>
            <a:endParaRPr lang="en-US" dirty="0"/>
          </a:p>
        </p:txBody>
      </p:sp>
      <p:sp>
        <p:nvSpPr>
          <p:cNvPr id="5" name="Content Placeholder 4"/>
          <p:cNvSpPr>
            <a:spLocks noGrp="1"/>
          </p:cNvSpPr>
          <p:nvPr>
            <p:ph idx="1"/>
          </p:nvPr>
        </p:nvSpPr>
        <p:spPr/>
        <p:txBody>
          <a:bodyPr/>
          <a:lstStyle/>
          <a:p>
            <a:r>
              <a:rPr lang="zh-CN" altLang="en-US" dirty="0"/>
              <a:t>在許多新教教派不斷成立的同時，也有人推翻所有教派而另立教派，如摩門教、耶和華見證。往往都是單憑一人之說，推翻天主教經過宗徒及大量早期教會的教父和歷年教會會議的討論結果，及大量證明。誤解者請看</a:t>
            </a:r>
            <a:r>
              <a:rPr lang="en-US" altLang="zh-CN" dirty="0"/>
              <a:t>www.catholicworld.info/sameroot/</a:t>
            </a:r>
            <a:endParaRPr lang="en-US" dirty="0"/>
          </a:p>
        </p:txBody>
      </p:sp>
    </p:spTree>
    <p:extLst>
      <p:ext uri="{BB962C8B-B14F-4D97-AF65-F5344CB8AC3E}">
        <p14:creationId xmlns:p14="http://schemas.microsoft.com/office/powerpoint/2010/main" val="19430132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摩門教（耶穌基督後期聖徒教會）</a:t>
            </a:r>
            <a:endParaRPr lang="en-US" dirty="0"/>
          </a:p>
        </p:txBody>
      </p:sp>
      <p:sp>
        <p:nvSpPr>
          <p:cNvPr id="5" name="Content Placeholder 4"/>
          <p:cNvSpPr>
            <a:spLocks noGrp="1"/>
          </p:cNvSpPr>
          <p:nvPr>
            <p:ph idx="1"/>
          </p:nvPr>
        </p:nvSpPr>
        <p:spPr/>
        <p:txBody>
          <a:bodyPr>
            <a:noAutofit/>
          </a:bodyPr>
          <a:lstStyle/>
          <a:p>
            <a:r>
              <a:rPr lang="zh-CN" altLang="en-US" sz="2800" dirty="0"/>
              <a:t>若瑟</a:t>
            </a:r>
            <a:r>
              <a:rPr lang="en-US" altLang="zh-CN" sz="2800" dirty="0"/>
              <a:t>·</a:t>
            </a:r>
            <a:r>
              <a:rPr lang="zh-CN" altLang="en-US" sz="2800" dirty="0"/>
              <a:t>史密斯</a:t>
            </a:r>
            <a:r>
              <a:rPr lang="en-US" altLang="zh-CN" sz="2800" dirty="0"/>
              <a:t>(Joseph Smith) </a:t>
            </a:r>
            <a:r>
              <a:rPr lang="zh-CN" altLang="en-US" sz="2800" dirty="0">
                <a:solidFill>
                  <a:srgbClr val="FFCCFF"/>
                </a:solidFill>
              </a:rPr>
              <a:t>聲稱</a:t>
            </a:r>
            <a:r>
              <a:rPr lang="zh-CN" altLang="en-US" sz="2800" dirty="0"/>
              <a:t>耶穌（親自）建立的教會，宗徒殉道後教義已被</a:t>
            </a:r>
            <a:r>
              <a:rPr lang="ja-JP" altLang="en-US" sz="2800" dirty="0"/>
              <a:t>篡改</a:t>
            </a:r>
            <a:r>
              <a:rPr lang="zh-CN" altLang="en-US" sz="2800" dirty="0"/>
              <a:t>，出現大叛教，神權盡失。</a:t>
            </a:r>
            <a:r>
              <a:rPr lang="zh-CN" altLang="en-US" sz="2800" dirty="0">
                <a:solidFill>
                  <a:srgbClr val="FFCCFF"/>
                </a:solidFill>
              </a:rPr>
              <a:t>聲稱</a:t>
            </a:r>
            <a:r>
              <a:rPr lang="zh-CN" altLang="en-US" sz="2800" dirty="0"/>
              <a:t>他被選並獲神權去另立真教，</a:t>
            </a:r>
            <a:r>
              <a:rPr lang="zh-CN" altLang="en-US" sz="2800" dirty="0">
                <a:solidFill>
                  <a:srgbClr val="FFCCFF"/>
                </a:solidFill>
              </a:rPr>
              <a:t>聲稱</a:t>
            </a:r>
            <a:r>
              <a:rPr lang="zh-CN" altLang="en-US" sz="2800" dirty="0"/>
              <a:t>天使摩羅</a:t>
            </a:r>
            <a:r>
              <a:rPr lang="en-US" altLang="zh-CN" sz="2800" dirty="0"/>
              <a:t>(Moroni)1823</a:t>
            </a:r>
            <a:r>
              <a:rPr lang="zh-CN" altLang="en-US" sz="2800" dirty="0"/>
              <a:t>年告訴他去纽約找於</a:t>
            </a:r>
            <a:r>
              <a:rPr lang="en-US" altLang="zh-CN" sz="2800" dirty="0"/>
              <a:t>400</a:t>
            </a:r>
            <a:r>
              <a:rPr lang="zh-CN" altLang="en-US" sz="2800" dirty="0"/>
              <a:t>年埋在地底的金葉片，是耶穌在美國給古時來美國的猶太人的，是繼舊約和新約之後第三部經，從修正希腊文於</a:t>
            </a:r>
            <a:r>
              <a:rPr lang="en-US" altLang="zh-CN" sz="2800" dirty="0"/>
              <a:t>1923-30</a:t>
            </a:r>
            <a:r>
              <a:rPr lang="zh-CN" altLang="en-US" sz="2800" dirty="0"/>
              <a:t>年翻譯成摩門經。但語言學家不認識這語言。</a:t>
            </a:r>
            <a:endParaRPr lang="en-US" altLang="zh-CN" sz="2800" dirty="0"/>
          </a:p>
          <a:p>
            <a:r>
              <a:rPr lang="zh-CN" altLang="en-US" sz="2800" dirty="0"/>
              <a:t>摩門教創立初期一些領袖曾</a:t>
            </a:r>
            <a:r>
              <a:rPr lang="zh-CN" altLang="en-US" sz="2800" dirty="0">
                <a:solidFill>
                  <a:srgbClr val="FFCCFF"/>
                </a:solidFill>
              </a:rPr>
              <a:t>聲稱</a:t>
            </a:r>
            <a:r>
              <a:rPr lang="zh-CN" altLang="en-US" sz="2800" dirty="0"/>
              <a:t>神命令一夫多妻，過了</a:t>
            </a:r>
            <a:r>
              <a:rPr lang="en-US" altLang="zh-CN" sz="2800" dirty="0"/>
              <a:t>50</a:t>
            </a:r>
            <a:r>
              <a:rPr lang="zh-CN" altLang="en-US" sz="2800" dirty="0"/>
              <a:t>年後一些教會領袖又</a:t>
            </a:r>
            <a:r>
              <a:rPr lang="zh-CN" altLang="en-US" sz="2800" dirty="0">
                <a:solidFill>
                  <a:srgbClr val="FFCCFF"/>
                </a:solidFill>
              </a:rPr>
              <a:t>聲稱獲神啟示廢止</a:t>
            </a:r>
            <a:r>
              <a:rPr lang="zh-CN" altLang="en-US" sz="2800" dirty="0"/>
              <a:t>。</a:t>
            </a:r>
            <a:endParaRPr lang="en-US" altLang="zh-CN" sz="2800" dirty="0"/>
          </a:p>
          <a:p>
            <a:endParaRPr lang="en-US" altLang="zh-CN" sz="2800" dirty="0"/>
          </a:p>
          <a:p>
            <a:endParaRPr lang="en-US" sz="2800" dirty="0"/>
          </a:p>
        </p:txBody>
      </p:sp>
    </p:spTree>
    <p:extLst>
      <p:ext uri="{BB962C8B-B14F-4D97-AF65-F5344CB8AC3E}">
        <p14:creationId xmlns:p14="http://schemas.microsoft.com/office/powerpoint/2010/main" val="33731209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摩門教（耶穌基督後期聖徒教會）</a:t>
            </a:r>
            <a:endParaRPr lang="en-US" dirty="0"/>
          </a:p>
        </p:txBody>
      </p:sp>
      <p:sp>
        <p:nvSpPr>
          <p:cNvPr id="5" name="Content Placeholder 4"/>
          <p:cNvSpPr>
            <a:spLocks noGrp="1"/>
          </p:cNvSpPr>
          <p:nvPr>
            <p:ph idx="1"/>
          </p:nvPr>
        </p:nvSpPr>
        <p:spPr/>
        <p:txBody>
          <a:bodyPr>
            <a:normAutofit fontScale="77500" lnSpcReduction="20000"/>
          </a:bodyPr>
          <a:lstStyle/>
          <a:p>
            <a:r>
              <a:rPr lang="zh-CN" altLang="en-US" dirty="0"/>
              <a:t>新加了包括以下（與聖經有異）的教義：</a:t>
            </a:r>
            <a:endParaRPr lang="en-US" altLang="zh-CN" dirty="0"/>
          </a:p>
          <a:p>
            <a:r>
              <a:rPr lang="zh-CN" altLang="en-US" dirty="0">
                <a:solidFill>
                  <a:srgbClr val="FFCCFF"/>
                </a:solidFill>
              </a:rPr>
              <a:t>很多神</a:t>
            </a:r>
            <a:r>
              <a:rPr lang="zh-CN" altLang="en-US" dirty="0"/>
              <a:t>（異於若</a:t>
            </a:r>
            <a:r>
              <a:rPr lang="en-US" altLang="zh-CN" dirty="0"/>
              <a:t>1:1,20:28;</a:t>
            </a:r>
            <a:r>
              <a:rPr lang="zh-CN" altLang="en-US" dirty="0"/>
              <a:t>宗</a:t>
            </a:r>
            <a:r>
              <a:rPr lang="en-US" altLang="zh-CN" dirty="0"/>
              <a:t>5:3-4;</a:t>
            </a:r>
            <a:r>
              <a:rPr lang="zh-CN" altLang="en-US" dirty="0"/>
              <a:t>瑪</a:t>
            </a:r>
            <a:r>
              <a:rPr lang="en-US" altLang="zh-CN" dirty="0"/>
              <a:t>28</a:t>
            </a:r>
            <a:r>
              <a:rPr lang="zh-CN" altLang="en-US" dirty="0"/>
              <a:t>）和很多宇宙：聖父、聖子、聖神是三個神。聖父只是這宇宙的神。其他宇宙可以有其他的神。</a:t>
            </a:r>
            <a:endParaRPr lang="en-US" altLang="zh-CN" dirty="0"/>
          </a:p>
          <a:p>
            <a:r>
              <a:rPr lang="zh-CN" altLang="en-US" dirty="0">
                <a:solidFill>
                  <a:srgbClr val="FFCCFF"/>
                </a:solidFill>
              </a:rPr>
              <a:t>宇宙的神有妻子和生兒女</a:t>
            </a:r>
            <a:r>
              <a:rPr lang="zh-CN" altLang="en-US" dirty="0"/>
              <a:t>。每人都是世界未有以前從父神及母神成孕而生，後來才如同耶穌一樣變成人。（異於瑪</a:t>
            </a:r>
            <a:r>
              <a:rPr lang="en-US" altLang="zh-CN" dirty="0"/>
              <a:t>22:30</a:t>
            </a:r>
            <a:r>
              <a:rPr lang="zh-CN" altLang="en-US" dirty="0"/>
              <a:t>）</a:t>
            </a:r>
            <a:endParaRPr lang="en-US" altLang="zh-CN" dirty="0"/>
          </a:p>
          <a:p>
            <a:r>
              <a:rPr lang="zh-CN" altLang="en-US" dirty="0">
                <a:solidFill>
                  <a:srgbClr val="FFCCFF"/>
                </a:solidFill>
              </a:rPr>
              <a:t>聖父原來不是神而是某宇宙的人</a:t>
            </a:r>
            <a:r>
              <a:rPr lang="zh-CN" altLang="en-US" dirty="0"/>
              <a:t>（如同耶穌），</a:t>
            </a:r>
            <a:r>
              <a:rPr lang="zh-CN" altLang="en-US" dirty="0">
                <a:solidFill>
                  <a:srgbClr val="FFCCFF"/>
                </a:solidFill>
              </a:rPr>
              <a:t>因跟從真理而成為這宇宙的神</a:t>
            </a:r>
            <a:r>
              <a:rPr lang="zh-CN" altLang="en-US" dirty="0"/>
              <a:t>。</a:t>
            </a:r>
            <a:r>
              <a:rPr lang="zh-CN" altLang="en-US" dirty="0">
                <a:solidFill>
                  <a:srgbClr val="FFCCFF"/>
                </a:solidFill>
              </a:rPr>
              <a:t>每人都可以跟從真理成為另一個宇宙的神、有妻、生子女遍布那宇宙</a:t>
            </a:r>
            <a:r>
              <a:rPr lang="zh-CN" altLang="en-US" dirty="0"/>
              <a:t>。（異於出</a:t>
            </a:r>
            <a:r>
              <a:rPr lang="en-US" altLang="zh-CN" dirty="0"/>
              <a:t>3:14</a:t>
            </a:r>
            <a:r>
              <a:rPr lang="zh-CN" altLang="en-US" dirty="0"/>
              <a:t>）</a:t>
            </a:r>
            <a:endParaRPr lang="en-US" altLang="zh-CN" dirty="0"/>
          </a:p>
          <a:p>
            <a:r>
              <a:rPr lang="zh-CN" altLang="en-US" dirty="0"/>
              <a:t>有三個天堂：天上、地下、超聖。下地獄受苦後仍得救贖，（異於瑪</a:t>
            </a:r>
            <a:r>
              <a:rPr lang="en-US" altLang="zh-CN" dirty="0"/>
              <a:t>24:46;</a:t>
            </a:r>
            <a:r>
              <a:rPr lang="zh-CN" altLang="en-US" dirty="0"/>
              <a:t>達</a:t>
            </a:r>
            <a:r>
              <a:rPr lang="en-US" altLang="zh-CN" dirty="0"/>
              <a:t>12:2;</a:t>
            </a:r>
            <a:r>
              <a:rPr lang="zh-CN" altLang="en-US" dirty="0"/>
              <a:t>若</a:t>
            </a:r>
            <a:r>
              <a:rPr lang="en-US" altLang="zh-CN" dirty="0"/>
              <a:t>5:29</a:t>
            </a:r>
            <a:r>
              <a:rPr lang="zh-CN" altLang="en-US" dirty="0"/>
              <a:t>）（摩門教的地獄只像是天主教的煉獄）（格前</a:t>
            </a:r>
            <a:r>
              <a:rPr lang="en-US" altLang="zh-CN" dirty="0"/>
              <a:t>3:15</a:t>
            </a:r>
            <a:r>
              <a:rPr lang="zh-CN" altLang="en-US" dirty="0"/>
              <a:t>）。</a:t>
            </a:r>
            <a:endParaRPr lang="en-US" altLang="zh-CN" dirty="0"/>
          </a:p>
          <a:p>
            <a:endParaRPr lang="en-US" dirty="0"/>
          </a:p>
        </p:txBody>
      </p:sp>
    </p:spTree>
    <p:extLst>
      <p:ext uri="{BB962C8B-B14F-4D97-AF65-F5344CB8AC3E}">
        <p14:creationId xmlns:p14="http://schemas.microsoft.com/office/powerpoint/2010/main" val="9192588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俄國及東歐教難</a:t>
            </a:r>
            <a:endParaRPr lang="en-US" dirty="0"/>
          </a:p>
        </p:txBody>
      </p:sp>
      <p:sp>
        <p:nvSpPr>
          <p:cNvPr id="3" name="Content Placeholder 2"/>
          <p:cNvSpPr>
            <a:spLocks noGrp="1"/>
          </p:cNvSpPr>
          <p:nvPr>
            <p:ph idx="1"/>
          </p:nvPr>
        </p:nvSpPr>
        <p:spPr/>
        <p:txBody>
          <a:bodyPr>
            <a:normAutofit/>
          </a:bodyPr>
          <a:lstStyle/>
          <a:p>
            <a:r>
              <a:rPr lang="zh-CN" altLang="en-US" dirty="0"/>
              <a:t>俄國自</a:t>
            </a:r>
            <a:r>
              <a:rPr lang="en-US" altLang="zh-CN" dirty="0"/>
              <a:t>1917</a:t>
            </a:r>
            <a:r>
              <a:rPr lang="zh-CN" altLang="en-US" dirty="0"/>
              <a:t>年革命，到</a:t>
            </a:r>
            <a:r>
              <a:rPr lang="en-US" altLang="zh-CN" dirty="0"/>
              <a:t>1991</a:t>
            </a:r>
            <a:r>
              <a:rPr lang="zh-CN" altLang="en-US" dirty="0"/>
              <a:t>年，共迫害致死了</a:t>
            </a:r>
            <a:r>
              <a:rPr lang="en-US" altLang="zh-CN" dirty="0"/>
              <a:t>500,000</a:t>
            </a:r>
            <a:r>
              <a:rPr lang="zh-CN" altLang="en-US" dirty="0"/>
              <a:t>天主教徒。</a:t>
            </a:r>
            <a:endParaRPr lang="en-US" altLang="zh-CN" dirty="0"/>
          </a:p>
          <a:p>
            <a:r>
              <a:rPr lang="zh-CN" altLang="en-US" dirty="0"/>
              <a:t>二次世界大戰後，迫害伸展到俄國奪得納粹党佔據的國家：南斯拉夫、波蘭、匈牙利、立陶宛及其他東歐國家。約有</a:t>
            </a:r>
            <a:r>
              <a:rPr lang="en-US" altLang="zh-CN" dirty="0"/>
              <a:t>12,000,000</a:t>
            </a:r>
            <a:r>
              <a:rPr lang="zh-CN" altLang="en-US" dirty="0"/>
              <a:t>至</a:t>
            </a:r>
            <a:r>
              <a:rPr lang="en-US" altLang="zh-CN" dirty="0"/>
              <a:t>20,000,000</a:t>
            </a:r>
            <a:r>
              <a:rPr lang="zh-CN" altLang="en-US" dirty="0"/>
              <a:t>基督徒受害。</a:t>
            </a:r>
            <a:endParaRPr lang="en-US" altLang="zh-CN" dirty="0"/>
          </a:p>
        </p:txBody>
      </p:sp>
    </p:spTree>
    <p:extLst>
      <p:ext uri="{BB962C8B-B14F-4D97-AF65-F5344CB8AC3E}">
        <p14:creationId xmlns:p14="http://schemas.microsoft.com/office/powerpoint/2010/main" val="174393996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1789</a:t>
            </a:r>
            <a:r>
              <a:rPr lang="zh-CN" altLang="en-US" dirty="0"/>
              <a:t>年法國大革命教難</a:t>
            </a:r>
            <a:endParaRPr lang="en-US" dirty="0"/>
          </a:p>
        </p:txBody>
      </p:sp>
      <p:sp>
        <p:nvSpPr>
          <p:cNvPr id="3" name="Content Placeholder 2"/>
          <p:cNvSpPr>
            <a:spLocks noGrp="1"/>
          </p:cNvSpPr>
          <p:nvPr>
            <p:ph idx="1"/>
          </p:nvPr>
        </p:nvSpPr>
        <p:spPr/>
        <p:txBody>
          <a:bodyPr>
            <a:normAutofit/>
          </a:bodyPr>
          <a:lstStyle/>
          <a:p>
            <a:r>
              <a:rPr lang="en-US" altLang="zh-CN" dirty="0"/>
              <a:t>20,000</a:t>
            </a:r>
            <a:r>
              <a:rPr lang="zh-CN" altLang="en-US" dirty="0"/>
              <a:t>司鐸被禁止執行鐸職，其後十年間</a:t>
            </a:r>
            <a:r>
              <a:rPr lang="en-US" altLang="zh-CN" dirty="0"/>
              <a:t>30,000</a:t>
            </a:r>
            <a:r>
              <a:rPr lang="zh-CN" altLang="en-US" dirty="0"/>
              <a:t>司鐸被逐出國，數千被殺。</a:t>
            </a:r>
            <a:endParaRPr lang="en-US" altLang="zh-CN" dirty="0"/>
          </a:p>
          <a:p>
            <a:r>
              <a:rPr lang="zh-CN" altLang="en-US" dirty="0"/>
              <a:t>旺代人民反對大量征兵及争回教堂開放而起義，戰敗後遭全城大屠殺，為燒滅旺代天主教徒，</a:t>
            </a:r>
            <a:r>
              <a:rPr lang="en-US" altLang="zh-CN" dirty="0"/>
              <a:t>800,000</a:t>
            </a:r>
            <a:r>
              <a:rPr lang="zh-CN" altLang="en-US" dirty="0"/>
              <a:t>人口殺了</a:t>
            </a:r>
            <a:r>
              <a:rPr lang="en-US" altLang="zh-CN" dirty="0"/>
              <a:t>117,000</a:t>
            </a:r>
            <a:r>
              <a:rPr lang="zh-CN" altLang="en-US" dirty="0"/>
              <a:t>到</a:t>
            </a:r>
            <a:r>
              <a:rPr lang="en-US" altLang="zh-CN" dirty="0"/>
              <a:t>500,000</a:t>
            </a:r>
            <a:r>
              <a:rPr lang="zh-CN" altLang="en-US" dirty="0"/>
              <a:t>人。</a:t>
            </a:r>
            <a:endParaRPr lang="en-US" altLang="zh-CN" dirty="0"/>
          </a:p>
        </p:txBody>
      </p:sp>
    </p:spTree>
    <p:extLst>
      <p:ext uri="{BB962C8B-B14F-4D97-AF65-F5344CB8AC3E}">
        <p14:creationId xmlns:p14="http://schemas.microsoft.com/office/powerpoint/2010/main" val="130449776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日本教難</a:t>
            </a:r>
            <a:endParaRPr lang="en-US" dirty="0"/>
          </a:p>
        </p:txBody>
      </p:sp>
      <p:sp>
        <p:nvSpPr>
          <p:cNvPr id="3" name="Content Placeholder 2"/>
          <p:cNvSpPr>
            <a:spLocks noGrp="1"/>
          </p:cNvSpPr>
          <p:nvPr>
            <p:ph sz="half" idx="1"/>
          </p:nvPr>
        </p:nvSpPr>
        <p:spPr/>
        <p:txBody>
          <a:bodyPr>
            <a:normAutofit/>
          </a:bodyPr>
          <a:lstStyle/>
          <a:p>
            <a:r>
              <a:rPr lang="zh-CN" altLang="en-US" dirty="0"/>
              <a:t>聖方劑各沙勿略及其他耶穌會士於</a:t>
            </a:r>
            <a:r>
              <a:rPr lang="en-US" altLang="zh-CN" dirty="0"/>
              <a:t>1549</a:t>
            </a:r>
            <a:r>
              <a:rPr lang="zh-CN" altLang="en-US" dirty="0"/>
              <a:t>年從鹿兒岛登陸日本，開始傳教。随後陸續有耶穌會、方劑會、道明會、奥斯定會來。</a:t>
            </a:r>
            <a:r>
              <a:rPr lang="en-US" altLang="zh-CN" dirty="0"/>
              <a:t>1582</a:t>
            </a:r>
            <a:r>
              <a:rPr lang="zh-CN" altLang="en-US" dirty="0"/>
              <a:t>年已有</a:t>
            </a:r>
            <a:r>
              <a:rPr lang="en-US" altLang="zh-CN" dirty="0"/>
              <a:t>200,000</a:t>
            </a:r>
            <a:r>
              <a:rPr lang="zh-CN" altLang="en-US" dirty="0"/>
              <a:t>基督徒和</a:t>
            </a:r>
            <a:r>
              <a:rPr lang="en-US" altLang="zh-CN" dirty="0"/>
              <a:t>1,000</a:t>
            </a:r>
            <a:r>
              <a:rPr lang="zh-CN" altLang="en-US" dirty="0"/>
              <a:t>人致命。</a:t>
            </a:r>
            <a:r>
              <a:rPr lang="en-US" altLang="zh-CN" dirty="0"/>
              <a:t>1614</a:t>
            </a:r>
            <a:r>
              <a:rPr lang="zh-CN" altLang="en-US" dirty="0"/>
              <a:t>年統計有</a:t>
            </a:r>
            <a:r>
              <a:rPr lang="en-US" altLang="zh-CN" dirty="0"/>
              <a:t>150</a:t>
            </a:r>
            <a:r>
              <a:rPr lang="zh-CN" altLang="en-US" dirty="0"/>
              <a:t>聖職人員和超過</a:t>
            </a:r>
            <a:r>
              <a:rPr lang="en-US" altLang="zh-CN" dirty="0"/>
              <a:t>650,000</a:t>
            </a:r>
            <a:r>
              <a:rPr lang="zh-CN" altLang="en-US" dirty="0"/>
              <a:t>平信徒。</a:t>
            </a:r>
            <a:endParaRPr lang="en-US" altLang="zh-CN" dirty="0"/>
          </a:p>
        </p:txBody>
      </p:sp>
      <p:sp>
        <p:nvSpPr>
          <p:cNvPr id="6" name="Content Placeholder 5"/>
          <p:cNvSpPr>
            <a:spLocks noGrp="1"/>
          </p:cNvSpPr>
          <p:nvPr>
            <p:ph sz="half" idx="2"/>
          </p:nvPr>
        </p:nvSpPr>
        <p:spPr/>
        <p:txBody>
          <a:bodyPr>
            <a:normAutofit fontScale="92500" lnSpcReduction="10000"/>
          </a:bodyPr>
          <a:lstStyle/>
          <a:p>
            <a:endParaRPr lang="en-US" altLang="zh-CN" dirty="0"/>
          </a:p>
          <a:p>
            <a:endParaRPr lang="en-US" altLang="zh-CN" dirty="0"/>
          </a:p>
          <a:p>
            <a:endParaRPr lang="en-US" altLang="zh-CN" dirty="0"/>
          </a:p>
          <a:p>
            <a:r>
              <a:rPr lang="zh-CN" altLang="en-US" dirty="0"/>
              <a:t>豐臣秀吉於</a:t>
            </a:r>
            <a:r>
              <a:rPr lang="en-US" altLang="zh-CN" dirty="0"/>
              <a:t>1587</a:t>
            </a:r>
            <a:r>
              <a:rPr lang="zh-CN" altLang="en-US" dirty="0"/>
              <a:t>年禁教，</a:t>
            </a:r>
            <a:r>
              <a:rPr lang="en-US" altLang="zh-CN" dirty="0"/>
              <a:t>1596</a:t>
            </a:r>
            <a:r>
              <a:rPr lang="zh-CN" altLang="en-US" dirty="0"/>
              <a:t>年再禁教，聖保祿三木及其同伴</a:t>
            </a:r>
            <a:r>
              <a:rPr lang="en-US" altLang="zh-CN" dirty="0"/>
              <a:t>26</a:t>
            </a:r>
            <a:r>
              <a:rPr lang="zh-CN" altLang="en-US" dirty="0"/>
              <a:t>人在長崎殉道。</a:t>
            </a:r>
            <a:endParaRPr lang="en-US" altLang="zh-CN" dirty="0"/>
          </a:p>
          <a:p>
            <a:endParaRPr lang="en-US" dirty="0"/>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17912" y="0"/>
            <a:ext cx="3126088" cy="2193246"/>
          </a:xfrm>
          <a:prstGeom prst="rect">
            <a:avLst/>
          </a:prstGeom>
          <a:noFill/>
          <a:ln w="9525">
            <a:noFill/>
            <a:miter lim="800000"/>
            <a:headEnd/>
            <a:tailEnd/>
          </a:ln>
        </p:spPr>
      </p:pic>
    </p:spTree>
    <p:extLst>
      <p:ext uri="{BB962C8B-B14F-4D97-AF65-F5344CB8AC3E}">
        <p14:creationId xmlns:p14="http://schemas.microsoft.com/office/powerpoint/2010/main" val="385696768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日本教難</a:t>
            </a:r>
            <a:endParaRPr lang="en-US" dirty="0"/>
          </a:p>
        </p:txBody>
      </p:sp>
      <p:sp>
        <p:nvSpPr>
          <p:cNvPr id="3" name="Content Placeholder 2"/>
          <p:cNvSpPr>
            <a:spLocks noGrp="1"/>
          </p:cNvSpPr>
          <p:nvPr>
            <p:ph idx="1"/>
          </p:nvPr>
        </p:nvSpPr>
        <p:spPr/>
        <p:txBody>
          <a:bodyPr>
            <a:normAutofit/>
          </a:bodyPr>
          <a:lstStyle/>
          <a:p>
            <a:r>
              <a:rPr lang="zh-CN" altLang="en-US" dirty="0"/>
              <a:t>德川幕府於</a:t>
            </a:r>
            <a:r>
              <a:rPr lang="en-US" altLang="zh-CN" dirty="0"/>
              <a:t>1614</a:t>
            </a:r>
            <a:r>
              <a:rPr lang="zh-CN" altLang="en-US" dirty="0"/>
              <a:t>年開始驅逐傳教士及殺皈依的信徒。每年誰不踐踏聖像，就送到長崎行刑。</a:t>
            </a:r>
            <a:endParaRPr lang="en-US" altLang="zh-CN" dirty="0"/>
          </a:p>
          <a:p>
            <a:r>
              <a:rPr lang="en-US" altLang="zh-CN" dirty="0"/>
              <a:t>1637-38</a:t>
            </a:r>
            <a:r>
              <a:rPr lang="zh-CN" altLang="en-US" dirty="0"/>
              <a:t>年貧苦農民起義，戰敗後被斬首</a:t>
            </a:r>
            <a:r>
              <a:rPr lang="en-US" altLang="zh-CN" dirty="0"/>
              <a:t>37,000</a:t>
            </a:r>
            <a:r>
              <a:rPr lang="zh-CN" altLang="en-US" dirty="0"/>
              <a:t>人，其中很多是天主教徒。</a:t>
            </a:r>
            <a:endParaRPr lang="en-US" altLang="zh-CN" dirty="0"/>
          </a:p>
          <a:p>
            <a:r>
              <a:rPr lang="zh-CN" altLang="en-US" dirty="0"/>
              <a:t>天主教徒從此隱藏起來，迫害延至</a:t>
            </a:r>
            <a:r>
              <a:rPr lang="en-US" altLang="zh-CN" dirty="0"/>
              <a:t>1867</a:t>
            </a:r>
            <a:r>
              <a:rPr lang="zh-CN" altLang="en-US" dirty="0"/>
              <a:t>年。</a:t>
            </a:r>
            <a:r>
              <a:rPr lang="en-US" altLang="zh-CN" dirty="0"/>
              <a:t>1868</a:t>
            </a:r>
            <a:r>
              <a:rPr lang="zh-CN" altLang="en-US" dirty="0"/>
              <a:t>年明治維新向外開放，經歐美公開譴責，才於</a:t>
            </a:r>
            <a:r>
              <a:rPr lang="en-US" altLang="zh-CN" dirty="0"/>
              <a:t>1873</a:t>
            </a:r>
            <a:r>
              <a:rPr lang="zh-CN" altLang="en-US" dirty="0"/>
              <a:t>年正式解除禁教。</a:t>
            </a:r>
            <a:endParaRPr lang="en-US" altLang="zh-CN" dirty="0"/>
          </a:p>
        </p:txBody>
      </p:sp>
    </p:spTree>
    <p:extLst>
      <p:ext uri="{BB962C8B-B14F-4D97-AF65-F5344CB8AC3E}">
        <p14:creationId xmlns:p14="http://schemas.microsoft.com/office/powerpoint/2010/main" val="38569676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印度教難</a:t>
            </a:r>
            <a:endParaRPr lang="en-US" dirty="0"/>
          </a:p>
        </p:txBody>
      </p:sp>
      <p:sp>
        <p:nvSpPr>
          <p:cNvPr id="3" name="Content Placeholder 2"/>
          <p:cNvSpPr>
            <a:spLocks noGrp="1"/>
          </p:cNvSpPr>
          <p:nvPr>
            <p:ph idx="1"/>
          </p:nvPr>
        </p:nvSpPr>
        <p:spPr/>
        <p:txBody>
          <a:bodyPr>
            <a:noAutofit/>
          </a:bodyPr>
          <a:lstStyle/>
          <a:p>
            <a:r>
              <a:rPr lang="zh-CN" altLang="en-US" sz="2600" dirty="0"/>
              <a:t>聖多默早於</a:t>
            </a:r>
            <a:r>
              <a:rPr lang="en-US" altLang="zh-CN" sz="2600" dirty="0"/>
              <a:t>52</a:t>
            </a:r>
            <a:r>
              <a:rPr lang="zh-CN" altLang="en-US" sz="2600" dirty="0"/>
              <a:t>年已到過印度，後來陸續有東方禮天主教傳入。道明會士於</a:t>
            </a:r>
            <a:r>
              <a:rPr lang="en-US" altLang="zh-CN" sz="2600" dirty="0"/>
              <a:t>1320</a:t>
            </a:r>
            <a:r>
              <a:rPr lang="zh-CN" altLang="en-US" sz="2600" dirty="0"/>
              <a:t>年把羅馬天主教傳到印度。</a:t>
            </a:r>
            <a:r>
              <a:rPr lang="en-US" altLang="zh-CN" sz="2600" dirty="0"/>
              <a:t>1498</a:t>
            </a:r>
            <a:r>
              <a:rPr lang="zh-CN" altLang="en-US" sz="2600" dirty="0"/>
              <a:t>年葡萄牙人到喀拉拉邦發現基督徒，羅馬天主教再派傳教士去。聖方劑沙勿略於</a:t>
            </a:r>
            <a:r>
              <a:rPr lang="en-US" altLang="zh-CN" sz="2600" dirty="0"/>
              <a:t>1542</a:t>
            </a:r>
            <a:r>
              <a:rPr lang="zh-CN" altLang="en-US" sz="2600" dirty="0"/>
              <a:t>年到印度傳教。但從那時直到</a:t>
            </a:r>
            <a:r>
              <a:rPr lang="en-US" altLang="zh-CN" sz="2600" dirty="0"/>
              <a:t>1799</a:t>
            </a:r>
            <a:r>
              <a:rPr lang="zh-CN" altLang="en-US" sz="2600" dirty="0"/>
              <a:t>年，印度的基督徒在伊斯蘭教統治的領土都受著迫害。</a:t>
            </a:r>
            <a:endParaRPr lang="en-US" altLang="zh-CN" sz="2600" dirty="0"/>
          </a:p>
          <a:p>
            <a:r>
              <a:rPr lang="zh-CN" altLang="en-US" sz="2600" dirty="0"/>
              <a:t>印度教徒日益襲擊基督徒。</a:t>
            </a:r>
            <a:r>
              <a:rPr lang="en-US" altLang="zh-CN" sz="2600" dirty="0"/>
              <a:t>1964-96</a:t>
            </a:r>
            <a:r>
              <a:rPr lang="zh-CN" altLang="en-US" sz="2600" dirty="0"/>
              <a:t>年</a:t>
            </a:r>
            <a:r>
              <a:rPr lang="en-US" altLang="zh-CN" sz="2600" dirty="0"/>
              <a:t>38</a:t>
            </a:r>
            <a:r>
              <a:rPr lang="zh-CN" altLang="en-US" sz="2600" dirty="0"/>
              <a:t>次。</a:t>
            </a:r>
            <a:r>
              <a:rPr lang="en-US" altLang="zh-CN" sz="2600" dirty="0"/>
              <a:t>1999-2001</a:t>
            </a:r>
            <a:r>
              <a:rPr lang="zh-CN" altLang="en-US" sz="2600" dirty="0"/>
              <a:t>年</a:t>
            </a:r>
            <a:r>
              <a:rPr lang="en-US" altLang="zh-CN" sz="2600" dirty="0"/>
              <a:t>417</a:t>
            </a:r>
            <a:r>
              <a:rPr lang="zh-CN" altLang="en-US" sz="2600" dirty="0"/>
              <a:t>次。</a:t>
            </a:r>
            <a:r>
              <a:rPr lang="en-US" altLang="zh-CN" sz="2600" dirty="0"/>
              <a:t>2007</a:t>
            </a:r>
            <a:r>
              <a:rPr lang="zh-CN" altLang="en-US" sz="2600" dirty="0"/>
              <a:t>年燒毁了</a:t>
            </a:r>
            <a:r>
              <a:rPr lang="en-US" altLang="zh-CN" sz="2600" dirty="0"/>
              <a:t>19</a:t>
            </a:r>
            <a:r>
              <a:rPr lang="zh-CN" altLang="en-US" sz="2600" dirty="0"/>
              <a:t>間教堂。</a:t>
            </a:r>
            <a:r>
              <a:rPr lang="en-US" altLang="zh-CN" sz="2600" dirty="0"/>
              <a:t>2008</a:t>
            </a:r>
            <a:r>
              <a:rPr lang="zh-CN" altLang="en-US" sz="2600" dirty="0"/>
              <a:t>年</a:t>
            </a:r>
            <a:r>
              <a:rPr lang="en-US" altLang="zh-CN" sz="2600" dirty="0"/>
              <a:t>250</a:t>
            </a:r>
            <a:r>
              <a:rPr lang="zh-CN" altLang="en-US" sz="2600" dirty="0"/>
              <a:t>間教堂被破壞，數千基督徒被趕出家園。</a:t>
            </a:r>
            <a:r>
              <a:rPr lang="en-US" altLang="zh-CN" sz="2600" dirty="0"/>
              <a:t>2016</a:t>
            </a:r>
            <a:r>
              <a:rPr lang="zh-CN" altLang="en-US" sz="2600" dirty="0"/>
              <a:t>年</a:t>
            </a:r>
            <a:r>
              <a:rPr lang="en-US" altLang="zh-CN" sz="2600" dirty="0"/>
              <a:t>441</a:t>
            </a:r>
            <a:r>
              <a:rPr lang="zh-CN" altLang="en-US" sz="2600" dirty="0"/>
              <a:t>次，</a:t>
            </a:r>
            <a:r>
              <a:rPr lang="en-US" altLang="zh-CN" sz="2600" dirty="0"/>
              <a:t>2017</a:t>
            </a:r>
            <a:r>
              <a:rPr lang="zh-CN" altLang="en-US" sz="2600" dirty="0"/>
              <a:t>年上半年已有</a:t>
            </a:r>
            <a:r>
              <a:rPr lang="en-US" altLang="zh-CN" sz="2600" dirty="0"/>
              <a:t>410</a:t>
            </a:r>
            <a:r>
              <a:rPr lang="zh-CN" altLang="en-US" sz="2600" dirty="0"/>
              <a:t>次。</a:t>
            </a:r>
            <a:endParaRPr lang="en-US" altLang="zh-CN" sz="2600" dirty="0"/>
          </a:p>
        </p:txBody>
      </p:sp>
    </p:spTree>
    <p:extLst>
      <p:ext uri="{BB962C8B-B14F-4D97-AF65-F5344CB8AC3E}">
        <p14:creationId xmlns:p14="http://schemas.microsoft.com/office/powerpoint/2010/main" val="42238472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韓國天主教</a:t>
            </a:r>
            <a:endParaRPr lang="en-US" dirty="0"/>
          </a:p>
        </p:txBody>
      </p:sp>
      <p:sp>
        <p:nvSpPr>
          <p:cNvPr id="3" name="Content Placeholder 2"/>
          <p:cNvSpPr>
            <a:spLocks noGrp="1"/>
          </p:cNvSpPr>
          <p:nvPr>
            <p:ph idx="1"/>
          </p:nvPr>
        </p:nvSpPr>
        <p:spPr/>
        <p:txBody>
          <a:bodyPr>
            <a:normAutofit fontScale="85000" lnSpcReduction="10000"/>
          </a:bodyPr>
          <a:lstStyle/>
          <a:p>
            <a:r>
              <a:rPr lang="zh-CN" altLang="en-US" dirty="0"/>
              <a:t>在中國領洗的朝鮮教友於</a:t>
            </a:r>
            <a:r>
              <a:rPr lang="en-US" altLang="zh-CN" dirty="0"/>
              <a:t>1784</a:t>
            </a:r>
            <a:r>
              <a:rPr lang="zh-CN" altLang="en-US" dirty="0"/>
              <a:t>年將大量宗教書籍带回韓國，並與其他信徒建立平信徒團體。直到</a:t>
            </a:r>
            <a:r>
              <a:rPr lang="en-US" altLang="zh-CN" dirty="0"/>
              <a:t>1836</a:t>
            </a:r>
            <a:r>
              <a:rPr lang="zh-CN" altLang="en-US" dirty="0"/>
              <a:t>年在當地教友請求下才由巴黎外方傳教會派會士去傳教。</a:t>
            </a:r>
            <a:endParaRPr lang="en-US" altLang="zh-CN" dirty="0"/>
          </a:p>
          <a:p>
            <a:r>
              <a:rPr lang="zh-CN" altLang="en-US" dirty="0"/>
              <a:t>因禮儀之争大量天主教徒受政府迫害。</a:t>
            </a:r>
            <a:r>
              <a:rPr lang="en-US" altLang="zh-CN" dirty="0"/>
              <a:t>10,000</a:t>
            </a:r>
            <a:r>
              <a:rPr lang="zh-CN" altLang="en-US" dirty="0"/>
              <a:t>人在</a:t>
            </a:r>
            <a:r>
              <a:rPr lang="en-US" altLang="zh-CN" dirty="0"/>
              <a:t>1801, 1839, 1846, 1866</a:t>
            </a:r>
            <a:r>
              <a:rPr lang="zh-CN" altLang="en-US" dirty="0"/>
              <a:t>年致命。聖</a:t>
            </a:r>
            <a:r>
              <a:rPr lang="zh-TW" altLang="en-US" dirty="0"/>
              <a:t>教宗若望</a:t>
            </a:r>
            <a:r>
              <a:rPr lang="zh-CN" altLang="en-US" dirty="0"/>
              <a:t>保祿</a:t>
            </a:r>
            <a:r>
              <a:rPr lang="zh-TW" altLang="en-US" dirty="0"/>
              <a:t>二世也於</a:t>
            </a:r>
            <a:r>
              <a:rPr lang="en-US" altLang="zh-TW" dirty="0"/>
              <a:t>1984</a:t>
            </a:r>
            <a:r>
              <a:rPr lang="zh-TW" altLang="en-US" dirty="0"/>
              <a:t>年冊封</a:t>
            </a:r>
            <a:r>
              <a:rPr lang="zh-CN" altLang="en-US" dirty="0"/>
              <a:t>了</a:t>
            </a:r>
            <a:r>
              <a:rPr lang="zh-TW" altLang="en-US" dirty="0"/>
              <a:t>金大建</a:t>
            </a:r>
            <a:r>
              <a:rPr lang="zh-CN" altLang="en-US" dirty="0"/>
              <a:t>及其同伴共</a:t>
            </a:r>
            <a:r>
              <a:rPr lang="en-US" altLang="zh-TW" dirty="0"/>
              <a:t>103</a:t>
            </a:r>
            <a:r>
              <a:rPr lang="zh-TW" altLang="en-US" dirty="0"/>
              <a:t>位殉道者為聖人</a:t>
            </a:r>
            <a:r>
              <a:rPr lang="zh-CN" altLang="en-US" dirty="0"/>
              <a:t>。</a:t>
            </a:r>
            <a:endParaRPr lang="en-US" altLang="zh-CN" dirty="0"/>
          </a:p>
          <a:p>
            <a:r>
              <a:rPr lang="zh-CN" altLang="en-US" dirty="0"/>
              <a:t>教宗方濟各於</a:t>
            </a:r>
            <a:r>
              <a:rPr lang="en-US" altLang="zh-CN" dirty="0"/>
              <a:t>2014</a:t>
            </a:r>
            <a:r>
              <a:rPr lang="zh-CN" altLang="en-US" dirty="0"/>
              <a:t>年訪韓國，在大田特别禰撒中册封了</a:t>
            </a:r>
            <a:r>
              <a:rPr lang="en-US" altLang="zh-CN" dirty="0"/>
              <a:t>124</a:t>
            </a:r>
            <a:r>
              <a:rPr lang="zh-CN" altLang="en-US" dirty="0"/>
              <a:t>致命者為真福。</a:t>
            </a:r>
            <a:endParaRPr lang="en-US" altLang="zh-TW" dirty="0"/>
          </a:p>
          <a:p>
            <a:r>
              <a:rPr lang="zh-CN" altLang="en-US" dirty="0"/>
              <a:t>南韓</a:t>
            </a:r>
            <a:r>
              <a:rPr lang="en-US" altLang="zh-CN" dirty="0"/>
              <a:t>10</a:t>
            </a:r>
            <a:r>
              <a:rPr lang="zh-CN" altLang="en-US" dirty="0"/>
              <a:t>年來天主教徒增長了</a:t>
            </a:r>
            <a:r>
              <a:rPr lang="en-US" altLang="zh-CN" dirty="0"/>
              <a:t>70%</a:t>
            </a:r>
            <a:r>
              <a:rPr lang="zh-CN" altLang="en-US" dirty="0"/>
              <a:t>；</a:t>
            </a:r>
            <a:r>
              <a:rPr lang="en-US" altLang="zh-CN" dirty="0"/>
              <a:t>2014</a:t>
            </a:r>
            <a:r>
              <a:rPr lang="zh-CN" altLang="en-US" dirty="0"/>
              <a:t>年有</a:t>
            </a:r>
            <a:r>
              <a:rPr lang="en-US" altLang="zh-CN" dirty="0"/>
              <a:t>5,560,971</a:t>
            </a:r>
            <a:r>
              <a:rPr lang="zh-CN" altLang="en-US" dirty="0"/>
              <a:t>天主教徒，佔人口</a:t>
            </a:r>
            <a:r>
              <a:rPr lang="en-US" altLang="zh-CN" dirty="0"/>
              <a:t>10.6%</a:t>
            </a:r>
          </a:p>
        </p:txBody>
      </p:sp>
    </p:spTree>
    <p:extLst>
      <p:ext uri="{BB962C8B-B14F-4D97-AF65-F5344CB8AC3E}">
        <p14:creationId xmlns:p14="http://schemas.microsoft.com/office/powerpoint/2010/main" val="828856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4690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北韓教難</a:t>
            </a:r>
            <a:endParaRPr lang="en-US" dirty="0"/>
          </a:p>
        </p:txBody>
      </p:sp>
      <p:sp>
        <p:nvSpPr>
          <p:cNvPr id="3" name="Content Placeholder 2"/>
          <p:cNvSpPr>
            <a:spLocks noGrp="1"/>
          </p:cNvSpPr>
          <p:nvPr>
            <p:ph idx="1"/>
          </p:nvPr>
        </p:nvSpPr>
        <p:spPr/>
        <p:txBody>
          <a:bodyPr>
            <a:normAutofit/>
          </a:bodyPr>
          <a:lstStyle/>
          <a:p>
            <a:r>
              <a:rPr lang="zh-CN" altLang="en-US" dirty="0"/>
              <a:t>朝鮮曾受日本控制，二次世界大戰分成南北。</a:t>
            </a:r>
            <a:endParaRPr lang="en-US" altLang="zh-CN" dirty="0"/>
          </a:p>
          <a:p>
            <a:r>
              <a:rPr lang="zh-CN" altLang="en-US" dirty="0"/>
              <a:t>北韓嚴重迫害基督徒，並要完全殺盡天主教。</a:t>
            </a:r>
            <a:endParaRPr lang="en-US" altLang="zh-CN" dirty="0"/>
          </a:p>
          <a:p>
            <a:r>
              <a:rPr lang="zh-CN" altLang="en-US" dirty="0"/>
              <a:t>從</a:t>
            </a:r>
            <a:r>
              <a:rPr lang="en-US" altLang="zh-CN" dirty="0"/>
              <a:t>1953</a:t>
            </a:r>
            <a:r>
              <a:rPr lang="zh-CN" altLang="en-US" dirty="0"/>
              <a:t>年至今，已有超過</a:t>
            </a:r>
            <a:r>
              <a:rPr lang="en-US" altLang="zh-CN" dirty="0"/>
              <a:t>200,000</a:t>
            </a:r>
            <a:r>
              <a:rPr lang="zh-CN" altLang="en-US" dirty="0"/>
              <a:t>基督徒失踪。</a:t>
            </a:r>
            <a:endParaRPr lang="en-US" altLang="zh-CN" dirty="0"/>
          </a:p>
          <a:p>
            <a:r>
              <a:rPr lang="en-US" altLang="zh-CN" dirty="0"/>
              <a:t>1945</a:t>
            </a:r>
            <a:r>
              <a:rPr lang="zh-CN" altLang="en-US" dirty="0"/>
              <a:t>年北部有</a:t>
            </a:r>
            <a:r>
              <a:rPr lang="en-US" altLang="zh-CN" dirty="0"/>
              <a:t>50,000</a:t>
            </a:r>
            <a:r>
              <a:rPr lang="zh-CN" altLang="en-US" dirty="0"/>
              <a:t>天主教徒。今天估計為</a:t>
            </a:r>
            <a:r>
              <a:rPr lang="en-US" altLang="zh-CN" dirty="0"/>
              <a:t>500</a:t>
            </a:r>
            <a:r>
              <a:rPr lang="zh-CN" altLang="en-US" dirty="0"/>
              <a:t>至</a:t>
            </a:r>
            <a:r>
              <a:rPr lang="en-US" altLang="zh-CN" dirty="0"/>
              <a:t>3,000</a:t>
            </a:r>
            <a:r>
              <a:rPr lang="zh-CN" altLang="en-US" dirty="0"/>
              <a:t>。</a:t>
            </a:r>
            <a:endParaRPr lang="en-US" altLang="zh-CN" dirty="0"/>
          </a:p>
          <a:p>
            <a:r>
              <a:rPr lang="zh-CN" altLang="en-US" dirty="0"/>
              <a:t>估計北韓現有</a:t>
            </a:r>
            <a:r>
              <a:rPr lang="en-US" altLang="zh-CN" dirty="0"/>
              <a:t>50,000-70,000</a:t>
            </a:r>
            <a:r>
              <a:rPr lang="zh-CN" altLang="en-US" dirty="0"/>
              <a:t>基督徒。</a:t>
            </a:r>
          </a:p>
        </p:txBody>
      </p:sp>
    </p:spTree>
    <p:extLst>
      <p:ext uri="{BB962C8B-B14F-4D97-AF65-F5344CB8AC3E}">
        <p14:creationId xmlns:p14="http://schemas.microsoft.com/office/powerpoint/2010/main" val="36198119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越南天主教</a:t>
            </a:r>
            <a:endParaRPr lang="en-US" dirty="0"/>
          </a:p>
        </p:txBody>
      </p:sp>
      <p:sp>
        <p:nvSpPr>
          <p:cNvPr id="3" name="Content Placeholder 2"/>
          <p:cNvSpPr>
            <a:spLocks noGrp="1"/>
          </p:cNvSpPr>
          <p:nvPr>
            <p:ph idx="1"/>
          </p:nvPr>
        </p:nvSpPr>
        <p:spPr/>
        <p:txBody>
          <a:bodyPr>
            <a:noAutofit/>
          </a:bodyPr>
          <a:lstStyle/>
          <a:p>
            <a:r>
              <a:rPr lang="en-US" altLang="zh-CN" sz="2400" dirty="0"/>
              <a:t>1533</a:t>
            </a:r>
            <a:r>
              <a:rPr lang="zh-CN" altLang="en-US" sz="2400" dirty="0"/>
              <a:t>年天主教傳入越南，發展迅速，不久歸屬澳門教区。</a:t>
            </a:r>
            <a:r>
              <a:rPr lang="en-US" altLang="zh-CN" sz="2400" dirty="0"/>
              <a:t>1836-38</a:t>
            </a:r>
            <a:r>
              <a:rPr lang="zh-CN" altLang="en-US" sz="2400" dirty="0"/>
              <a:t>年下令反天主教，估計共有</a:t>
            </a:r>
            <a:r>
              <a:rPr lang="en-US" altLang="zh-CN" sz="2400" dirty="0"/>
              <a:t>130,000-3000,000</a:t>
            </a:r>
            <a:r>
              <a:rPr lang="zh-CN" altLang="en-US" sz="2400" dirty="0"/>
              <a:t>基督徒死於各迫害中。其中</a:t>
            </a:r>
            <a:r>
              <a:rPr lang="en-US" altLang="zh-CN" sz="2400" dirty="0"/>
              <a:t>117</a:t>
            </a:r>
            <a:r>
              <a:rPr lang="zh-CN" altLang="en-US" sz="2400" dirty="0"/>
              <a:t>致命已獲封聖。</a:t>
            </a:r>
            <a:endParaRPr lang="en-US" altLang="zh-CN" sz="2400" dirty="0"/>
          </a:p>
          <a:p>
            <a:r>
              <a:rPr lang="zh-CN" altLang="en-US" sz="2400" dirty="0"/>
              <a:t>法國統治時期天主教獲得合法地位。</a:t>
            </a:r>
            <a:endParaRPr lang="en-US" altLang="zh-CN" sz="2400" dirty="0"/>
          </a:p>
          <a:p>
            <a:r>
              <a:rPr lang="en-US" altLang="zh-CN" sz="2400" dirty="0"/>
              <a:t>1954</a:t>
            </a:r>
            <a:r>
              <a:rPr lang="zh-CN" altLang="en-US" sz="2400" dirty="0"/>
              <a:t>年結束了法國在越南的統治。當時逃離越南北部的</a:t>
            </a:r>
            <a:r>
              <a:rPr lang="en-US" altLang="zh-CN" sz="2400" dirty="0"/>
              <a:t>86</a:t>
            </a:r>
            <a:r>
              <a:rPr lang="zh-CN" altLang="en-US" sz="2400" dirty="0"/>
              <a:t>萬多難民中，估計有</a:t>
            </a:r>
            <a:r>
              <a:rPr lang="en-US" altLang="zh-CN" sz="2400" dirty="0"/>
              <a:t>75%</a:t>
            </a:r>
            <a:r>
              <a:rPr lang="zh-CN" altLang="en-US" sz="2400" dirty="0"/>
              <a:t>為天主教友。北方政府將許多教會產業充公，將外國修會逐出。南部前總統吳廷琰是虔誠的天主教徒。</a:t>
            </a:r>
            <a:r>
              <a:rPr lang="en-US" altLang="zh-CN" sz="2400" dirty="0"/>
              <a:t>1975</a:t>
            </a:r>
            <a:r>
              <a:rPr lang="zh-CN" altLang="en-US" sz="2400" dirty="0"/>
              <a:t>年越戰結束後越共佔領南方，嚴密限制所有的宗教，直到</a:t>
            </a:r>
            <a:r>
              <a:rPr lang="en-US" altLang="zh-CN" sz="2400" dirty="0"/>
              <a:t>1990</a:t>
            </a:r>
            <a:r>
              <a:rPr lang="zh-CN" altLang="en-US" sz="2400" dirty="0"/>
              <a:t>年代初才開始逐步放寬。但仍繼續迫害天主教。</a:t>
            </a:r>
            <a:endParaRPr lang="en-US" altLang="zh-CN" sz="2400" dirty="0"/>
          </a:p>
          <a:p>
            <a:r>
              <a:rPr lang="zh-CN" altLang="en-US" sz="2400" dirty="0"/>
              <a:t>統計有</a:t>
            </a:r>
            <a:r>
              <a:rPr lang="en-US" altLang="zh-CN" sz="2400" dirty="0"/>
              <a:t>6,332,700</a:t>
            </a:r>
            <a:r>
              <a:rPr lang="zh-CN" altLang="en-US" sz="2400" dirty="0"/>
              <a:t>教友，佔人口</a:t>
            </a:r>
            <a:r>
              <a:rPr lang="en-US" altLang="zh-CN" sz="2400" dirty="0"/>
              <a:t>7%</a:t>
            </a:r>
            <a:r>
              <a:rPr lang="zh-CN" altLang="en-US" sz="2400" dirty="0"/>
              <a:t>。</a:t>
            </a:r>
            <a:endParaRPr lang="en-US" altLang="zh-CN" sz="2400" dirty="0"/>
          </a:p>
        </p:txBody>
      </p:sp>
    </p:spTree>
    <p:extLst>
      <p:ext uri="{BB962C8B-B14F-4D97-AF65-F5344CB8AC3E}">
        <p14:creationId xmlns:p14="http://schemas.microsoft.com/office/powerpoint/2010/main" val="2953738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不丹教難</a:t>
            </a:r>
            <a:endParaRPr lang="en-US" dirty="0"/>
          </a:p>
        </p:txBody>
      </p:sp>
      <p:sp>
        <p:nvSpPr>
          <p:cNvPr id="3" name="Content Placeholder 2"/>
          <p:cNvSpPr>
            <a:spLocks noGrp="1"/>
          </p:cNvSpPr>
          <p:nvPr>
            <p:ph idx="1"/>
          </p:nvPr>
        </p:nvSpPr>
        <p:spPr/>
        <p:txBody>
          <a:bodyPr>
            <a:normAutofit/>
          </a:bodyPr>
          <a:lstStyle/>
          <a:p>
            <a:r>
              <a:rPr lang="zh-CN" altLang="en-US" dirty="0"/>
              <a:t>不丹以佛教為主。基督教組織全屬違法。</a:t>
            </a:r>
            <a:endParaRPr lang="en-US" altLang="zh-CN" dirty="0"/>
          </a:p>
          <a:p>
            <a:r>
              <a:rPr lang="zh-CN" altLang="en-US" dirty="0"/>
              <a:t>基督徒若被舉報，便要坐牢起碼三年，出獄後無論申請貸款、工作，或換身份證，都很難獲得政府簽發“不反對證明書”</a:t>
            </a:r>
            <a:endParaRPr lang="en-US" altLang="zh-CN" dirty="0"/>
          </a:p>
        </p:txBody>
      </p:sp>
    </p:spTree>
    <p:extLst>
      <p:ext uri="{BB962C8B-B14F-4D97-AF65-F5344CB8AC3E}">
        <p14:creationId xmlns:p14="http://schemas.microsoft.com/office/powerpoint/2010/main" val="217708877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基督徒受迫害</a:t>
            </a:r>
            <a:endParaRPr lang="en-US" dirty="0"/>
          </a:p>
        </p:txBody>
      </p:sp>
      <p:sp>
        <p:nvSpPr>
          <p:cNvPr id="3" name="Content Placeholder 2"/>
          <p:cNvSpPr>
            <a:spLocks noGrp="1"/>
          </p:cNvSpPr>
          <p:nvPr>
            <p:ph idx="1"/>
          </p:nvPr>
        </p:nvSpPr>
        <p:spPr/>
        <p:txBody>
          <a:bodyPr/>
          <a:lstStyle/>
          <a:p>
            <a:r>
              <a:rPr lang="zh-TW" altLang="en-US" dirty="0"/>
              <a:t>全球每年</a:t>
            </a:r>
            <a:r>
              <a:rPr lang="zh-CN" altLang="en-US" dirty="0"/>
              <a:t>：</a:t>
            </a:r>
            <a:r>
              <a:rPr lang="en-US" altLang="zh-TW" dirty="0"/>
              <a:t>100,000</a:t>
            </a:r>
            <a:r>
              <a:rPr lang="zh-TW" altLang="en-US" dirty="0"/>
              <a:t>基督徒被殺害</a:t>
            </a:r>
            <a:r>
              <a:rPr lang="zh-CN" altLang="en-US" dirty="0"/>
              <a:t>；</a:t>
            </a:r>
            <a:r>
              <a:rPr lang="en-US" altLang="zh-TW" dirty="0"/>
              <a:t>200,000,000</a:t>
            </a:r>
            <a:r>
              <a:rPr lang="zh-TW" altLang="en-US" dirty="0"/>
              <a:t>受迫害</a:t>
            </a:r>
            <a:endParaRPr lang="en-US" altLang="zh-CN" dirty="0"/>
          </a:p>
        </p:txBody>
      </p:sp>
    </p:spTree>
    <p:extLst>
      <p:ext uri="{BB962C8B-B14F-4D97-AF65-F5344CB8AC3E}">
        <p14:creationId xmlns:p14="http://schemas.microsoft.com/office/powerpoint/2010/main" val="39135587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天主教教導真理，卻受盡迫害</a:t>
            </a:r>
            <a:endParaRPr lang="en-US" dirty="0"/>
          </a:p>
        </p:txBody>
      </p:sp>
      <p:sp>
        <p:nvSpPr>
          <p:cNvPr id="3" name="Content Placeholder 2"/>
          <p:cNvSpPr>
            <a:spLocks noGrp="1"/>
          </p:cNvSpPr>
          <p:nvPr>
            <p:ph idx="1"/>
          </p:nvPr>
        </p:nvSpPr>
        <p:spPr/>
        <p:txBody>
          <a:bodyPr>
            <a:normAutofit/>
          </a:bodyPr>
          <a:lstStyle/>
          <a:p>
            <a:r>
              <a:rPr lang="zh-CN" altLang="en-US" dirty="0"/>
              <a:t>從公元</a:t>
            </a:r>
            <a:r>
              <a:rPr lang="en-US" altLang="zh-CN" dirty="0"/>
              <a:t>33</a:t>
            </a:r>
            <a:r>
              <a:rPr lang="zh-CN" altLang="en-US" dirty="0"/>
              <a:t>年到</a:t>
            </a:r>
            <a:r>
              <a:rPr lang="en-US" altLang="zh-CN" dirty="0"/>
              <a:t>2000</a:t>
            </a:r>
            <a:r>
              <a:rPr lang="zh-CN" altLang="en-US" dirty="0"/>
              <a:t>年因信仰被殺的基督徒</a:t>
            </a:r>
            <a:endParaRPr lang="en-US" altLang="zh-CN" dirty="0"/>
          </a:p>
          <a:p>
            <a:pPr lvl="1"/>
            <a:r>
              <a:rPr lang="en-US" altLang="zh-CN" dirty="0"/>
              <a:t>70,000,000</a:t>
            </a:r>
          </a:p>
          <a:p>
            <a:r>
              <a:rPr lang="zh-CN" altLang="en-US" dirty="0"/>
              <a:t>其中發生在</a:t>
            </a:r>
            <a:r>
              <a:rPr lang="en-US" altLang="zh-CN" dirty="0"/>
              <a:t>1901-2000</a:t>
            </a:r>
            <a:r>
              <a:rPr lang="zh-CN" altLang="en-US" dirty="0"/>
              <a:t>年</a:t>
            </a:r>
            <a:endParaRPr lang="en-US" altLang="zh-CN" dirty="0"/>
          </a:p>
          <a:p>
            <a:pPr lvl="1"/>
            <a:r>
              <a:rPr lang="en-US" altLang="zh-CN" dirty="0"/>
              <a:t>45,000,000</a:t>
            </a:r>
          </a:p>
          <a:p>
            <a:pPr lvl="1"/>
            <a:r>
              <a:rPr lang="en-US" dirty="0"/>
              <a:t>1,000,000 </a:t>
            </a:r>
            <a:r>
              <a:rPr lang="zh-CN" altLang="en-US" dirty="0"/>
              <a:t>天主教徒死於反對納粹黨迫害猶太人</a:t>
            </a:r>
            <a:endParaRPr lang="en-US" dirty="0"/>
          </a:p>
        </p:txBody>
      </p:sp>
    </p:spTree>
    <p:extLst>
      <p:ext uri="{BB962C8B-B14F-4D97-AF65-F5344CB8AC3E}">
        <p14:creationId xmlns:p14="http://schemas.microsoft.com/office/powerpoint/2010/main" val="31227919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a:t>宗徒分散到各地傳教</a:t>
            </a:r>
            <a:br>
              <a:rPr lang="en-HK" altLang="zh-CN" dirty="0"/>
            </a:br>
            <a:r>
              <a:rPr lang="en-HK" altLang="zh-CN" sz="600" dirty="0"/>
              <a:t>https://mp.weixin.qq.com/s?__biz=MzA4NTk5OTI1NQ==&amp;mid=2247484029&amp;idx=1&amp;sn=569ffc1b819fd2c358a452a2f17bac94&amp;chksm=9fce2985a8b9a093c0a50cf6f174a01c8b3936f457bfb246377ae1834dbb19218e52bcee8d4e&amp;scene=21#wechat_redirect</a:t>
            </a:r>
            <a:endParaRPr lang="en-US" dirty="0"/>
          </a:p>
        </p:txBody>
      </p:sp>
      <p:sp>
        <p:nvSpPr>
          <p:cNvPr id="3" name="Content Placeholder 2"/>
          <p:cNvSpPr>
            <a:spLocks noGrp="1"/>
          </p:cNvSpPr>
          <p:nvPr>
            <p:ph idx="1"/>
          </p:nvPr>
        </p:nvSpPr>
        <p:spPr/>
        <p:txBody>
          <a:bodyPr>
            <a:normAutofit/>
          </a:bodyPr>
          <a:lstStyle/>
          <a:p>
            <a:r>
              <a:rPr lang="zh-CN" altLang="en-US" dirty="0"/>
              <a:t>耶穌受難、復活後，猶太人要剷盡基督徒。宗徒分散到各地傳教。</a:t>
            </a:r>
            <a:endParaRPr lang="en-HK" altLang="zh-CN" dirty="0"/>
          </a:p>
          <a:p>
            <a:r>
              <a:rPr lang="zh-CN" altLang="en-US" dirty="0"/>
              <a:t>多默宗徒前往今日的伊朗一帶，瑪竇前往埃塞俄比亞，巴爾多祿茂去印度，安德肋去黑海以北俄羅斯南部地區，若望到小亞細亞附近，伯多祿赴土耳其中部和北部地區，最后又來到羅馬，並在那裡致命，保祿則從耶路撒冷出發，經過近東，到巴爾幹半島傳教。</a:t>
            </a:r>
            <a:endParaRPr lang="en-US" altLang="zh-CN" dirty="0"/>
          </a:p>
        </p:txBody>
      </p:sp>
    </p:spTree>
    <p:extLst>
      <p:ext uri="{BB962C8B-B14F-4D97-AF65-F5344CB8AC3E}">
        <p14:creationId xmlns:p14="http://schemas.microsoft.com/office/powerpoint/2010/main" val="34798763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羅馬三百年教難</a:t>
            </a:r>
            <a:endParaRPr lang="en-US" dirty="0"/>
          </a:p>
        </p:txBody>
      </p:sp>
      <p:sp>
        <p:nvSpPr>
          <p:cNvPr id="3" name="Content Placeholder 2"/>
          <p:cNvSpPr>
            <a:spLocks noGrp="1"/>
          </p:cNvSpPr>
          <p:nvPr>
            <p:ph idx="1"/>
          </p:nvPr>
        </p:nvSpPr>
        <p:spPr/>
        <p:txBody>
          <a:bodyPr>
            <a:normAutofit fontScale="77500" lnSpcReduction="20000"/>
          </a:bodyPr>
          <a:lstStyle/>
          <a:p>
            <a:r>
              <a:rPr lang="zh-CN" altLang="en-US" dirty="0"/>
              <a:t>羅馬帝國信奉多神，多次迫害教會。嚴重的包括：</a:t>
            </a:r>
            <a:endParaRPr lang="en-HK" altLang="zh-CN" dirty="0"/>
          </a:p>
          <a:p>
            <a:pPr lvl="1"/>
            <a:r>
              <a:rPr lang="en-US" altLang="zh-CN" dirty="0"/>
              <a:t>64</a:t>
            </a:r>
            <a:r>
              <a:rPr lang="zh-CN" altLang="en-US" dirty="0"/>
              <a:t>年尼祿 </a:t>
            </a:r>
            <a:r>
              <a:rPr lang="en-US" altLang="zh-CN" dirty="0"/>
              <a:t>(Nero)</a:t>
            </a:r>
            <a:r>
              <a:rPr lang="zh-CN" altLang="en-US" dirty="0"/>
              <a:t>皇火燒羅馬城而嫁禍基督徒，發起迫害基督徒的大教難，聖伯多祿和聖保祿等殉道。</a:t>
            </a:r>
            <a:endParaRPr lang="en-HK" altLang="zh-CN" dirty="0"/>
          </a:p>
          <a:p>
            <a:pPr lvl="1"/>
            <a:r>
              <a:rPr lang="en-US" altLang="zh-CN" dirty="0"/>
              <a:t>112</a:t>
            </a:r>
            <a:r>
              <a:rPr lang="zh-CN" altLang="en-US" dirty="0"/>
              <a:t>年</a:t>
            </a:r>
            <a:r>
              <a:rPr lang="en-US" altLang="zh-CN" dirty="0"/>
              <a:t>(Trajan)</a:t>
            </a:r>
            <a:r>
              <a:rPr lang="zh-CN" altLang="en-US" dirty="0"/>
              <a:t>在位時，規定基督徒被捕若不放棄信仰就受罰</a:t>
            </a:r>
            <a:endParaRPr lang="en-HK" altLang="zh-CN" dirty="0"/>
          </a:p>
          <a:p>
            <a:pPr lvl="1"/>
            <a:r>
              <a:rPr lang="en-US" altLang="zh-CN" dirty="0"/>
              <a:t>161-175</a:t>
            </a:r>
            <a:r>
              <a:rPr lang="zh-CN" altLang="en-US" dirty="0"/>
              <a:t>年</a:t>
            </a:r>
            <a:r>
              <a:rPr lang="en-US" altLang="zh-CN" dirty="0"/>
              <a:t>Marcus Aurelius</a:t>
            </a:r>
            <a:r>
              <a:rPr lang="zh-CN" altLang="en-US" dirty="0"/>
              <a:t>登位後，</a:t>
            </a:r>
            <a:r>
              <a:rPr lang="en-US" altLang="zh-CN" dirty="0"/>
              <a:t>Justin</a:t>
            </a:r>
            <a:r>
              <a:rPr lang="zh-CN" altLang="en-US" dirty="0"/>
              <a:t>猶思定、</a:t>
            </a:r>
            <a:r>
              <a:rPr lang="en-US" altLang="zh-CN" dirty="0"/>
              <a:t>Polycarp </a:t>
            </a:r>
            <a:r>
              <a:rPr lang="zh-CN" altLang="en-US" dirty="0"/>
              <a:t>主教等致命</a:t>
            </a:r>
            <a:r>
              <a:rPr lang="en-US" altLang="zh-CN" dirty="0"/>
              <a:t>; </a:t>
            </a:r>
          </a:p>
          <a:p>
            <a:pPr lvl="1"/>
            <a:r>
              <a:rPr lang="en-US" altLang="zh-CN" dirty="0"/>
              <a:t>249-251</a:t>
            </a:r>
            <a:r>
              <a:rPr lang="zh-CN" altLang="en-US" dirty="0"/>
              <a:t>年，</a:t>
            </a:r>
            <a:r>
              <a:rPr lang="en-US" altLang="zh-CN" dirty="0"/>
              <a:t>Decius</a:t>
            </a:r>
            <a:r>
              <a:rPr lang="zh-CN" altLang="en-US" dirty="0"/>
              <a:t>命令全國人民每年拜羅馬的神，</a:t>
            </a:r>
            <a:r>
              <a:rPr lang="en-US" altLang="zh-CN" dirty="0"/>
              <a:t>Fabian</a:t>
            </a:r>
            <a:r>
              <a:rPr lang="zh-CN" altLang="en-US" dirty="0"/>
              <a:t>教宗等致命；</a:t>
            </a:r>
            <a:endParaRPr lang="en-HK" altLang="zh-CN" dirty="0"/>
          </a:p>
          <a:p>
            <a:pPr lvl="1"/>
            <a:r>
              <a:rPr lang="en-US" altLang="zh-CN" dirty="0"/>
              <a:t>258</a:t>
            </a:r>
            <a:r>
              <a:rPr lang="zh-CN" altLang="en-US" dirty="0"/>
              <a:t>年</a:t>
            </a:r>
            <a:r>
              <a:rPr lang="en-US" altLang="zh-CN" dirty="0"/>
              <a:t>(Valerian)</a:t>
            </a:r>
            <a:r>
              <a:rPr lang="zh-CN" altLang="en-US" dirty="0"/>
              <a:t>殺教會領導；</a:t>
            </a:r>
            <a:endParaRPr lang="en-HK" altLang="zh-CN" dirty="0"/>
          </a:p>
          <a:p>
            <a:pPr lvl="1"/>
            <a:r>
              <a:rPr lang="en-US" altLang="zh-CN" dirty="0"/>
              <a:t>303</a:t>
            </a:r>
            <a:r>
              <a:rPr lang="zh-CN" altLang="en-US" dirty="0"/>
              <a:t>年</a:t>
            </a:r>
            <a:r>
              <a:rPr lang="en-US" altLang="zh-CN" dirty="0"/>
              <a:t>(Diocletian)</a:t>
            </a:r>
            <a:r>
              <a:rPr lang="zh-CN" altLang="en-US" dirty="0"/>
              <a:t>禁止所有基督徒崇拜。</a:t>
            </a:r>
            <a:endParaRPr lang="en-HK" altLang="zh-CN" dirty="0"/>
          </a:p>
          <a:p>
            <a:r>
              <a:rPr lang="zh-CN" altLang="en-US" dirty="0"/>
              <a:t>基督徒被穿上獸皮，投給猛獸吞食；被釘在十字架上；被全身塗上油脂和各種引火的液體，綁在木柱上，當蠟燭燃點</a:t>
            </a:r>
            <a:endParaRPr lang="en-US" altLang="zh-CN" dirty="0"/>
          </a:p>
        </p:txBody>
      </p:sp>
    </p:spTree>
    <p:extLst>
      <p:ext uri="{BB962C8B-B14F-4D97-AF65-F5344CB8AC3E}">
        <p14:creationId xmlns:p14="http://schemas.microsoft.com/office/powerpoint/2010/main" val="3479876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羅馬</a:t>
            </a:r>
            <a:endParaRPr lang="en-US" dirty="0"/>
          </a:p>
        </p:txBody>
      </p:sp>
      <p:sp>
        <p:nvSpPr>
          <p:cNvPr id="3" name="Content Placeholder 2"/>
          <p:cNvSpPr>
            <a:spLocks noGrp="1"/>
          </p:cNvSpPr>
          <p:nvPr>
            <p:ph idx="1"/>
          </p:nvPr>
        </p:nvSpPr>
        <p:spPr/>
        <p:txBody>
          <a:bodyPr>
            <a:normAutofit/>
          </a:bodyPr>
          <a:lstStyle/>
          <a:p>
            <a:r>
              <a:rPr lang="zh-CN" altLang="en-US" dirty="0"/>
              <a:t>然而，教會卻增長著。到君士坦丁</a:t>
            </a:r>
            <a:r>
              <a:rPr lang="en-US" altLang="zh-CN" dirty="0"/>
              <a:t>(Constantine)</a:t>
            </a:r>
            <a:r>
              <a:rPr lang="zh-CN" altLang="en-US" dirty="0"/>
              <a:t> 皈依，於</a:t>
            </a:r>
            <a:r>
              <a:rPr lang="en-US" altLang="zh-CN" dirty="0"/>
              <a:t>313</a:t>
            </a:r>
            <a:r>
              <a:rPr lang="zh-CN" altLang="en-US" dirty="0"/>
              <a:t>年頒布米蘭詔書，給與信仰自由。</a:t>
            </a:r>
            <a:endParaRPr lang="en-HK" altLang="zh-CN" dirty="0"/>
          </a:p>
          <a:p>
            <a:r>
              <a:rPr lang="zh-CN" altLang="en-US" dirty="0"/>
              <a:t>君士坦丁於</a:t>
            </a:r>
            <a:r>
              <a:rPr lang="en-HK" altLang="zh-CN" dirty="0"/>
              <a:t>330</a:t>
            </a:r>
            <a:r>
              <a:rPr lang="zh-CN" altLang="en-US" dirty="0"/>
              <a:t>年把羅馬首都移到君士坦丁堡</a:t>
            </a:r>
            <a:r>
              <a:rPr lang="en-HK" altLang="zh-CN" dirty="0"/>
              <a:t>(</a:t>
            </a:r>
            <a:r>
              <a:rPr lang="zh-CN" altLang="en-US" dirty="0"/>
              <a:t>東羅馬</a:t>
            </a:r>
            <a:r>
              <a:rPr lang="en-HK" altLang="zh-CN" dirty="0"/>
              <a:t>)</a:t>
            </a:r>
          </a:p>
          <a:p>
            <a:r>
              <a:rPr lang="zh-CN" altLang="en-US" dirty="0"/>
              <a:t>狄奥多西</a:t>
            </a:r>
            <a:r>
              <a:rPr lang="en-US" altLang="zh-CN" dirty="0"/>
              <a:t>(Theodosius)</a:t>
            </a:r>
            <a:r>
              <a:rPr lang="zh-CN" altLang="en-US" dirty="0"/>
              <a:t>大帝於</a:t>
            </a:r>
            <a:r>
              <a:rPr lang="en-US" altLang="zh-CN" dirty="0"/>
              <a:t>379-395</a:t>
            </a:r>
            <a:r>
              <a:rPr lang="zh-CN" altLang="en-US" dirty="0"/>
              <a:t>年在位期間立天主教為國教。</a:t>
            </a:r>
            <a:endParaRPr lang="en-US" altLang="zh-CN" dirty="0"/>
          </a:p>
        </p:txBody>
      </p:sp>
    </p:spTree>
    <p:extLst>
      <p:ext uri="{BB962C8B-B14F-4D97-AF65-F5344CB8AC3E}">
        <p14:creationId xmlns:p14="http://schemas.microsoft.com/office/powerpoint/2010/main" val="3479876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F516-D3EC-4B25-B0C4-11C07D73058B}"/>
              </a:ext>
            </a:extLst>
          </p:cNvPr>
          <p:cNvSpPr>
            <a:spLocks noGrp="1"/>
          </p:cNvSpPr>
          <p:nvPr>
            <p:ph type="title"/>
          </p:nvPr>
        </p:nvSpPr>
        <p:spPr/>
        <p:txBody>
          <a:bodyPr/>
          <a:lstStyle/>
          <a:p>
            <a:r>
              <a:rPr lang="it-IT" dirty="0"/>
              <a:t>教宗良</a:t>
            </a:r>
            <a:r>
              <a:rPr lang="zh-CN" altLang="en-US" dirty="0"/>
              <a:t>一世</a:t>
            </a:r>
            <a:r>
              <a:rPr lang="it-IT" dirty="0"/>
              <a:t>（Leo I, 440-461）</a:t>
            </a:r>
            <a:endParaRPr lang="en-HK" dirty="0"/>
          </a:p>
        </p:txBody>
      </p:sp>
      <p:sp>
        <p:nvSpPr>
          <p:cNvPr id="3" name="Content Placeholder 2">
            <a:extLst>
              <a:ext uri="{FF2B5EF4-FFF2-40B4-BE49-F238E27FC236}">
                <a16:creationId xmlns:a16="http://schemas.microsoft.com/office/drawing/2014/main" id="{E2E41165-C12F-4FD3-92C6-4CCBD7FFDCBD}"/>
              </a:ext>
            </a:extLst>
          </p:cNvPr>
          <p:cNvSpPr>
            <a:spLocks noGrp="1"/>
          </p:cNvSpPr>
          <p:nvPr>
            <p:ph idx="1"/>
          </p:nvPr>
        </p:nvSpPr>
        <p:spPr/>
        <p:txBody>
          <a:bodyPr>
            <a:normAutofit/>
          </a:bodyPr>
          <a:lstStyle/>
          <a:p>
            <a:r>
              <a:rPr lang="en-HK" altLang="zh-CN" dirty="0"/>
              <a:t>452</a:t>
            </a:r>
            <a:r>
              <a:rPr lang="zh-CN" altLang="en-US" dirty="0"/>
              <a:t>年，阿提拉</a:t>
            </a:r>
            <a:r>
              <a:rPr lang="en-HK" altLang="zh-CN" dirty="0"/>
              <a:t>(Attila)</a:t>
            </a:r>
            <a:r>
              <a:rPr lang="zh-CN" altLang="en-US" dirty="0"/>
              <a:t>帶領匈奴殘酷地入侵意大利，直搗無力抵抗的羅馬，阿提拉在教宗無懼地去見他後才退軍。</a:t>
            </a:r>
            <a:endParaRPr lang="en-HK" altLang="zh-CN" dirty="0"/>
          </a:p>
          <a:p>
            <a:r>
              <a:rPr lang="en-HK" dirty="0"/>
              <a:t>455</a:t>
            </a:r>
            <a:r>
              <a:rPr lang="zh-CN" altLang="en-US" dirty="0"/>
              <a:t>年，日耳曼族群的汪達爾人</a:t>
            </a:r>
            <a:r>
              <a:rPr lang="en-HK" altLang="zh-CN" dirty="0"/>
              <a:t>(Vandals)</a:t>
            </a:r>
            <a:r>
              <a:rPr lang="zh-CN" altLang="en-US" dirty="0"/>
              <a:t>洗劫羅馬，到處燒殺搶劫，教宗與首領蓋塞里克</a:t>
            </a:r>
            <a:r>
              <a:rPr lang="en-HK" altLang="zh-CN" dirty="0"/>
              <a:t>(Gaiseric)</a:t>
            </a:r>
            <a:r>
              <a:rPr lang="zh-CN" altLang="en-US" dirty="0"/>
              <a:t>談判後才沒有燒毀全城。</a:t>
            </a:r>
            <a:endParaRPr lang="en-HK" altLang="zh-CN" dirty="0"/>
          </a:p>
        </p:txBody>
      </p:sp>
    </p:spTree>
    <p:extLst>
      <p:ext uri="{BB962C8B-B14F-4D97-AF65-F5344CB8AC3E}">
        <p14:creationId xmlns:p14="http://schemas.microsoft.com/office/powerpoint/2010/main" val="1682031722"/>
      </p:ext>
    </p:extLst>
  </p:cSld>
  <p:clrMapOvr>
    <a:masterClrMapping/>
  </p:clrMapOvr>
  <p:transition/>
</p:sld>
</file>

<file path=ppt/theme/theme1.xml><?xml version="1.0" encoding="utf-8"?>
<a:theme xmlns:a="http://schemas.openxmlformats.org/drawingml/2006/main" name="3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94814</TotalTime>
  <Words>7500</Words>
  <Application>Microsoft Office PowerPoint</Application>
  <PresentationFormat>On-screen Show (16:9)</PresentationFormat>
  <Paragraphs>204</Paragraphs>
  <Slides>54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Microsoft YaHei</vt:lpstr>
      <vt:lpstr>Arial</vt:lpstr>
      <vt:lpstr>Calibri</vt:lpstr>
      <vt:lpstr>Helvetica</vt:lpstr>
      <vt:lpstr>Symbol</vt:lpstr>
      <vt:lpstr>Times New Roman</vt:lpstr>
      <vt:lpstr>Wingdings</vt:lpstr>
      <vt:lpstr>3_SAM TEMPLATE</vt:lpstr>
      <vt:lpstr>4_SAM TEMPLATE</vt:lpstr>
      <vt:lpstr>Custom Design</vt:lpstr>
      <vt:lpstr>天主教分裂經過和受迫害情況 The Church History http://www.catholicworld.info/eucharist/files/ http://www.catholicworld.info/eucharist/</vt:lpstr>
      <vt:lpstr>環顧今天的社會</vt:lpstr>
      <vt:lpstr>参與天主創造天地偉大工程的延續</vt:lpstr>
      <vt:lpstr>中國本來是禮義之邦；為什麼歐洲文明能超越其他國家</vt:lpstr>
      <vt:lpstr>PowerPoint Presentation</vt:lpstr>
      <vt:lpstr>宗徒分散到各地傳教 https://mp.weixin.qq.com/s?__biz=MzA4NTk5OTI1NQ==&amp;mid=2247484029&amp;idx=1&amp;sn=569ffc1b819fd2c358a452a2f17bac94&amp;chksm=9fce2985a8b9a093c0a50cf6f174a01c8b3936f457bfb246377ae1834dbb19218e52bcee8d4e&amp;scene=21#wechat_redirect</vt:lpstr>
      <vt:lpstr>羅馬三百年教難</vt:lpstr>
      <vt:lpstr>羅馬</vt:lpstr>
      <vt:lpstr>教宗良一世（Leo I, 440-461）</vt:lpstr>
      <vt:lpstr>中世紀教會</vt:lpstr>
      <vt:lpstr>中世紀末</vt:lpstr>
      <vt:lpstr>PowerPoint Presentation</vt:lpstr>
      <vt:lpstr>基督徒不斷受迫害</vt:lpstr>
      <vt:lpstr>伊斯蘭教</vt:lpstr>
      <vt:lpstr>伊斯蘭教</vt:lpstr>
      <vt:lpstr>伊斯蘭教</vt:lpstr>
      <vt:lpstr>伊斯蘭教</vt:lpstr>
      <vt:lpstr>穆罕默德的出身</vt:lpstr>
      <vt:lpstr>穆罕默德的出身</vt:lpstr>
      <vt:lpstr>穆罕默德創教</vt:lpstr>
      <vt:lpstr>穆罕默德與可理薩（Qurayza）的猶太人</vt:lpstr>
      <vt:lpstr>軍事與女人</vt:lpstr>
      <vt:lpstr>穆罕默德創教的啟示和做法</vt:lpstr>
      <vt:lpstr>穆罕默德對待反對者</vt:lpstr>
      <vt:lpstr>伊斯蘭教佔據國家的基督徒教難</vt:lpstr>
      <vt:lpstr>伊斯蘭教佔據國家的基督徒教難</vt:lpstr>
      <vt:lpstr>伊斯蘭教佔據國家的基督徒教難</vt:lpstr>
      <vt:lpstr>伊斯蘭教佔據國家的基督徒教難</vt:lpstr>
      <vt:lpstr>穆罕默德的宣講與耶穌甘願受難</vt:lpstr>
      <vt:lpstr>穆罕默德的宣講與耶穌甘願受難</vt:lpstr>
      <vt:lpstr>穆罕默德的宣講與耶穌復活</vt:lpstr>
      <vt:lpstr>穆罕默德的宣講與耶穌復活</vt:lpstr>
      <vt:lpstr>德國路德會(Lutheran)</vt:lpstr>
      <vt:lpstr>英國及聖公會(Anglican)</vt:lpstr>
      <vt:lpstr>加爾文與長老會(Presbyterian)</vt:lpstr>
      <vt:lpstr>清教徒(Puritan)：長老會、衛理公會</vt:lpstr>
      <vt:lpstr>新教的最基本原則</vt:lpstr>
      <vt:lpstr>新教的最基本原則：唯獨聖經</vt:lpstr>
      <vt:lpstr>新教的最基本原則</vt:lpstr>
      <vt:lpstr>父啊！願他們在我們內合而為一（若17:21）</vt:lpstr>
      <vt:lpstr>摩門教、耶和華見證人</vt:lpstr>
      <vt:lpstr>摩門教（耶穌基督後期聖徒教會）</vt:lpstr>
      <vt:lpstr>摩門教（耶穌基督後期聖徒教會）</vt:lpstr>
      <vt:lpstr>俄國及東歐教難</vt:lpstr>
      <vt:lpstr>1789年法國大革命教難</vt:lpstr>
      <vt:lpstr>日本教難</vt:lpstr>
      <vt:lpstr>日本教難</vt:lpstr>
      <vt:lpstr>印度教難</vt:lpstr>
      <vt:lpstr>韓國天主教</vt:lpstr>
      <vt:lpstr>北韓教難</vt:lpstr>
      <vt:lpstr>越南天主教</vt:lpstr>
      <vt:lpstr>不丹教難</vt:lpstr>
      <vt:lpstr>基督徒受迫害</vt:lpstr>
      <vt:lpstr>天主教教導真理，卻受盡迫害</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hachan</dc:creator>
  <cp:lastModifiedBy>Hing Hung Anthony CHAN</cp:lastModifiedBy>
  <cp:revision>1992</cp:revision>
  <cp:lastPrinted>2000-04-10T21:29:30Z</cp:lastPrinted>
  <dcterms:created xsi:type="dcterms:W3CDTF">2000-03-13T21:22:56Z</dcterms:created>
  <dcterms:modified xsi:type="dcterms:W3CDTF">2023-12-29T21:46:14Z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(9)qYCh+tL5rbRJEZxC7hiSTuSogP2fU5kt648qhQUJ8M4tVxpbSQ9e0ha83VTfIeHA+sgMl8GK_x000d_ hcBcH5WVKM34+ll8+myKttxHuj0irJHVuxH1BRiEvUOjDluuKT+LojjgLa419nMafJSqsFJP_x000d_ 93H/maNOuioyYuZWXDAxyY5304Y4QkucQdzS+O5w4k3XUznxPmmxlkUR5QZek+G88mEhcjlg_x000d_ HaREZAKoM2QiqZgemp</vt:lpwstr>
  </property>
  <property fmtid="{D5CDD505-2E9C-101B-9397-08002B2CF9AE}" pid="3" name="_ms_pID_7253431">
    <vt:lpwstr>fOv+U7bxsBGNbzTyZocQfLUc5Qbso+A4+dva3974Z2rb4onGTQc2nU_x000d_ VeBkUZ94E+RfRqlBSCFfyq+8u/9rX+LoK65eqR1ScNLeElzdVycdYhX8UWI1hYiHXBMkG3Rv_x000d_ 9D9epKzMsOvA7zCkaquvz8zqA9Esg0SJOoWJKxC9sdOWFul8Ex5igA4s7/wxbtiykEqZYon6_x000d_ koUG+MU3VSyvGWzYOdJn8MMG2junSH/o7TBZ</vt:lpwstr>
  </property>
  <property fmtid="{D5CDD505-2E9C-101B-9397-08002B2CF9AE}" pid="4" name="_ms_pID_7253432">
    <vt:lpwstr>N+r/HMKF8gVOTAQow8nhOOyEtu3cYmxyKkoc_x000d_ vM/X3vJmvqRpv8WE17UUNBtZuPmSiTBCP3k7djpU9ia+M+TUuYnl5czGqgWpvgqgfepE8O9w_x000d_ UZU9/YGJ3Hvz5fhd9RE4i7z9Xd68ErdHkX34YyE539ynC8J/gBxifyW0IoLMw9CXhuS7xdq8_x000d_ vnSWixJUR1D6Gcgp2x4l0leIkqAcZveqmFwrFaCPSOqqnZUVxUnm92</vt:lpwstr>
  </property>
  <property fmtid="{D5CDD505-2E9C-101B-9397-08002B2CF9AE}" pid="5" name="_ms_pID_7253433">
    <vt:lpwstr>XSC3xmr3vXOVbKVVNc_x000d_ 6W8Hlxj5cLnz27cscgtM+2lsjrfHrhsXUE8Jl1HUZwF25x4vE6hnm+0AaW6hDTDl0vjz0Rwq_x000d_ sOgSSo2UFREF9btUwzpVWA1bl6mgYYAqayrBSAoJ7QSTqFlYRczHe2yK+kqzWAiDkMQAe7vs_x000d_ Oi5AD18XpbaScULHvA03tPWbbmkTndLWTGHJKTjRy7+3DwVI3bemz3mZtGoDlpNRdPkYjwiI</vt:lpwstr>
  </property>
  <property fmtid="{D5CDD505-2E9C-101B-9397-08002B2CF9AE}" pid="6" name="_ms_pID_7253434">
    <vt:lpwstr>_x000d_ PFUfYrDdSXf2ClWXwTmscMt50rmkxRT0bvRIwoYRxxVDWlJ/b73MPP79Umso/iDI9RTsqLx8_x000d_ I0YT97QdL0ZHbGNz/Q39y+RF7y3uwZlXrXY5+zbN+1gIgEy+xIkn9ZatcyNoo3zHXDlRyGs3_x000d_ NQRYTrt5UK+9f+k9UKTH8AOTzoyMPAStNXpW+FpokmUCZc/eq/xsEVXFlS87UE+Te/YsHZLQ_x000d_ CyDd05EsPsD9zWF5</vt:lpwstr>
  </property>
  <property fmtid="{D5CDD505-2E9C-101B-9397-08002B2CF9AE}" pid="7" name="_ms_pID_7253435">
    <vt:lpwstr>AqvaKSOVls+dhgt/UVvzk891zOo0DSy/1IIl4rpfQPruoQpn06u+wEq8_x000d_ sfC28ThpAbNP07P/Kb+P6tKEP47VQ4V5qDa33FazGWeOh3LxtHFjXOz25C6J/cbdUttyiCW+_x000d_ kjS83Eb0ScNveaDxbYNY7GWsThgvUya+B/eddppYUqXy653t5mhjLhh91YQczARrEFVR0ja9_x000d_ asQ/T4bDiAItHZfQcXI1f5K1EwqGPflNrl</vt:lpwstr>
  </property>
  <property fmtid="{D5CDD505-2E9C-101B-9397-08002B2CF9AE}" pid="8" name="_ms_pID_7253436">
    <vt:lpwstr>5XTbtgBrRskSS21B2GKgYbUsqCuEFTBD5wMpT7_x000d_ KF1QCZVWf+Bf+Q38u3obQDd6KH4GkB/EOnhpxmgK9mfv+ClNHXE79szOq/ciRm86zCpSluvV_x000d_ 6JLBDMaJDdp8KiKlaK2AEJpPeit/y+JHhG+QoefUmUTPBnw+eZvQTwHzKxOEsWDbSu1S99+z_x000d_ naBzDlMwjQT4Ma2X+2hRESQAAN30BOW41v4WWuBHzzU8q3sDllVo</vt:lpwstr>
  </property>
  <property fmtid="{D5CDD505-2E9C-101B-9397-08002B2CF9AE}" pid="9" name="_ms_pID_7253437">
    <vt:lpwstr>ojO4Ci21rppcDfCDzll6_x000d_ l2XI2pDtkLAKUhMIg2L886yfk8M66RTJpEh+17D5fh3m3f6B7fVemQhV9pBL4kqAn+h7hax/_x000d_ nwlN4LNDg4LMjoTTd1/20dZyouuJX9DDqgWUrU1kVUHbhcjBbDqp09Z+C4qrIyS/I2NwGuyp_x000d_ cMo5W9N7WHF6l2Yw/8gbeg6ZUytL8v2MCobPQyVMfqLhamHq/sBOISlc7v8sUofz2u9adQ</vt:lpwstr>
  </property>
  <property fmtid="{D5CDD505-2E9C-101B-9397-08002B2CF9AE}" pid="10" name="_ms_pID_7253438">
    <vt:lpwstr>B+_x000d_ EldeEa20hf+5szfFLwM3J3Ef744stabeIbdzJfu8y68pAXM1vS+RWagCI+Q38W5iHH+cG8kc_x000d_ zBVHUPookBMmR2H5s6Tj57OP54x7ZXCZKEz7osB+SBhyuS6zrSTH3jSIHXt27U2QBcT7bt1q_x000d_ GoPc61lFDYY=</vt:lpwstr>
  </property>
  <property fmtid="{D5CDD505-2E9C-101B-9397-08002B2CF9AE}" pid="11" name="_new_ms_pID_72543">
    <vt:lpwstr>(3)lwuZfVYXpS3L6ToMtsMpnuPKqdHb8III+fIKd2fiAxd8RkgnmgTRzFPL1w3cd8n23SBOwMBP_x000d_
/hwBWy07JkRsfH39A9swQ1CVuUfzhMrO6CrHE15UGWg4eikHEfbGEWZeJhyBW/NIA5SXnQ0x_x000d_
EE+ll05WfroatuveAJjvEW2zs0j5gsjEWxYcKE2FiFQnWBLGUONihEFqYoUMU0xhbRbILyrj_x000d_
U3Gnj1ilqtdfmlCRXU</vt:lpwstr>
  </property>
  <property fmtid="{D5CDD505-2E9C-101B-9397-08002B2CF9AE}" pid="12" name="_new_ms_pID_725431">
    <vt:lpwstr>e5VMt4R5yxUGzqmGPpyRFlSYWVd5OjezEescdVmrNJJx/e2DlyojgH_x000d_
egErHwMh4gwrwRXU3FORmOGscXQ8KDot/ar6mmlZZyV3xkgJplCt1hdIpuez78RZlgKHchxd_x000d_
ZaURKxJSiEymW2jPweqUe5Cocwv0iFrDFw3h0TTQXG9AkNRheKSvOkYO3gbnr8T2Kpwnmh/v_x000d_
ls4rRsEydMvOLT+7jljQndlDj8yoNshvoxNo</vt:lpwstr>
  </property>
  <property fmtid="{D5CDD505-2E9C-101B-9397-08002B2CF9AE}" pid="13" name="_new_ms_pID_725432">
    <vt:lpwstr>ipOZimPBuoD/1qNbQ9xDBjUZ9f/Umt7o3ccE_x000d_
h8EwBN4WhEac6OeJSnadCD8xrPffnqkEwpW8hMaZ0dV1cEVzAucHmIKVXa4F3QRHB/FNH/N+_x000d_
</vt:lpwstr>
  </property>
  <property fmtid="{D5CDD505-2E9C-101B-9397-08002B2CF9AE}" pid="14" name="_readonly">
    <vt:lpwstr/>
  </property>
  <property fmtid="{D5CDD505-2E9C-101B-9397-08002B2CF9AE}" pid="15" name="_change">
    <vt:lpwstr/>
  </property>
  <property fmtid="{D5CDD505-2E9C-101B-9397-08002B2CF9AE}" pid="16" name="_full-control">
    <vt:lpwstr/>
  </property>
  <property fmtid="{D5CDD505-2E9C-101B-9397-08002B2CF9AE}" pid="17" name="sflag">
    <vt:lpwstr>1540402282</vt:lpwstr>
  </property>
</Properties>
</file>