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1" r:id="rId2"/>
    <p:sldId id="256" r:id="rId3"/>
    <p:sldId id="257" r:id="rId4"/>
    <p:sldId id="258" r:id="rId5"/>
    <p:sldId id="259" r:id="rId6"/>
    <p:sldId id="262" r:id="rId7"/>
    <p:sldId id="263" r:id="rId8"/>
    <p:sldId id="261" r:id="rId9"/>
    <p:sldId id="260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8" r:id="rId22"/>
    <p:sldId id="277" r:id="rId23"/>
    <p:sldId id="279" r:id="rId24"/>
    <p:sldId id="276" r:id="rId25"/>
    <p:sldId id="275" r:id="rId26"/>
    <p:sldId id="280" r:id="rId27"/>
    <p:sldId id="284" r:id="rId28"/>
    <p:sldId id="285" r:id="rId29"/>
    <p:sldId id="283" r:id="rId30"/>
    <p:sldId id="281" r:id="rId31"/>
    <p:sldId id="282" r:id="rId32"/>
    <p:sldId id="286" r:id="rId33"/>
    <p:sldId id="287" r:id="rId34"/>
    <p:sldId id="288" r:id="rId35"/>
    <p:sldId id="289" r:id="rId36"/>
    <p:sldId id="291" r:id="rId37"/>
    <p:sldId id="292" r:id="rId38"/>
    <p:sldId id="294" r:id="rId39"/>
    <p:sldId id="293" r:id="rId40"/>
    <p:sldId id="290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5165" autoAdjust="0"/>
    <p:restoredTop sz="94660"/>
  </p:normalViewPr>
  <p:slideViewPr>
    <p:cSldViewPr snapToGrid="0">
      <p:cViewPr>
        <p:scale>
          <a:sx n="79" d="100"/>
          <a:sy n="79" d="100"/>
        </p:scale>
        <p:origin x="-604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9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1416-5254-4199-9A9A-6073EF3F6F51}" type="datetimeFigureOut">
              <a:rPr lang="zh-CN" altLang="en-US" smtClean="0"/>
              <a:t>2018/5/17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83198-2A58-422D-8C25-C3A7C9BEC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053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1416-5254-4199-9A9A-6073EF3F6F51}" type="datetimeFigureOut">
              <a:rPr lang="zh-CN" altLang="en-US" smtClean="0"/>
              <a:t>2018/5/17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83198-2A58-422D-8C25-C3A7C9BEC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923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1416-5254-4199-9A9A-6073EF3F6F51}" type="datetimeFigureOut">
              <a:rPr lang="zh-CN" altLang="en-US" smtClean="0"/>
              <a:t>2018/5/17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83198-2A58-422D-8C25-C3A7C9BEC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10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1416-5254-4199-9A9A-6073EF3F6F51}" type="datetimeFigureOut">
              <a:rPr lang="zh-CN" altLang="en-US" smtClean="0"/>
              <a:t>2018/5/17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83198-2A58-422D-8C25-C3A7C9BEC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2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1416-5254-4199-9A9A-6073EF3F6F51}" type="datetimeFigureOut">
              <a:rPr lang="zh-CN" altLang="en-US" smtClean="0"/>
              <a:t>2018/5/17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83198-2A58-422D-8C25-C3A7C9BEC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34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1416-5254-4199-9A9A-6073EF3F6F51}" type="datetimeFigureOut">
              <a:rPr lang="zh-CN" altLang="en-US" smtClean="0"/>
              <a:t>2018/5/17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83198-2A58-422D-8C25-C3A7C9BEC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489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1416-5254-4199-9A9A-6073EF3F6F51}" type="datetimeFigureOut">
              <a:rPr lang="zh-CN" altLang="en-US" smtClean="0"/>
              <a:t>2018/5/17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83198-2A58-422D-8C25-C3A7C9BEC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021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1416-5254-4199-9A9A-6073EF3F6F51}" type="datetimeFigureOut">
              <a:rPr lang="zh-CN" altLang="en-US" smtClean="0"/>
              <a:t>2018/5/17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83198-2A58-422D-8C25-C3A7C9BEC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55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1416-5254-4199-9A9A-6073EF3F6F51}" type="datetimeFigureOut">
              <a:rPr lang="zh-CN" altLang="en-US" smtClean="0"/>
              <a:t>2018/5/17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83198-2A58-422D-8C25-C3A7C9BEC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325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1416-5254-4199-9A9A-6073EF3F6F51}" type="datetimeFigureOut">
              <a:rPr lang="zh-CN" altLang="en-US" smtClean="0"/>
              <a:t>2018/5/17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83198-2A58-422D-8C25-C3A7C9BEC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683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1416-5254-4199-9A9A-6073EF3F6F51}" type="datetimeFigureOut">
              <a:rPr lang="zh-CN" altLang="en-US" smtClean="0"/>
              <a:t>2018/5/17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83198-2A58-422D-8C25-C3A7C9BEC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531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31416-5254-4199-9A9A-6073EF3F6F51}" type="datetimeFigureOut">
              <a:rPr lang="zh-CN" altLang="en-US" smtClean="0"/>
              <a:t>2018/5/17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83198-2A58-422D-8C25-C3A7C9BECD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58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970547" y="288758"/>
            <a:ext cx="6858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Deeper relationship </a:t>
            </a:r>
          </a:p>
          <a:p>
            <a:pPr algn="ctr"/>
            <a:r>
              <a:rPr lang="en-US" altLang="zh-HK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With the Blessed Trinity</a:t>
            </a:r>
          </a:p>
          <a:p>
            <a:pPr algn="ctr"/>
            <a:r>
              <a:rPr lang="en-US" altLang="zh-HK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Through</a:t>
            </a:r>
          </a:p>
          <a:p>
            <a:pPr algn="ctr"/>
            <a:r>
              <a:rPr lang="en-US" altLang="zh-HK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Eucharistic adoration </a:t>
            </a:r>
            <a:endParaRPr lang="zh-HK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620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AE3EEFC7-0CA4-411C-8D47-EA2AAFBC6205}"/>
              </a:ext>
            </a:extLst>
          </p:cNvPr>
          <p:cNvSpPr/>
          <p:nvPr/>
        </p:nvSpPr>
        <p:spPr>
          <a:xfrm>
            <a:off x="205740" y="90742"/>
            <a:ext cx="86522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I Respond, by Faith, to </a:t>
            </a:r>
            <a:r>
              <a:rPr lang="en-US" altLang="zh-CN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Jesus</a:t>
            </a:r>
            <a:r>
              <a:rPr lang="en-US" altLang="zh-CN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 Love</a:t>
            </a:r>
            <a:endParaRPr lang="zh-CN" altLang="en-US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E8BE6418-7F80-4609-B26F-88E82288FFAC}"/>
              </a:ext>
            </a:extLst>
          </p:cNvPr>
          <p:cNvSpPr/>
          <p:nvPr/>
        </p:nvSpPr>
        <p:spPr>
          <a:xfrm>
            <a:off x="778042" y="5048578"/>
            <a:ext cx="81602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Everlasting love and the parable of the hidden treasure</a:t>
            </a:r>
            <a:endParaRPr lang="zh-CN" alt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圖片 4" descr="一張含有 個人, 牆, 室內, 馬 的圖片&#10;&#10;描述是以非常高的可信度產生">
            <a:extLst>
              <a:ext uri="{FF2B5EF4-FFF2-40B4-BE49-F238E27FC236}">
                <a16:creationId xmlns="" xmlns:a16="http://schemas.microsoft.com/office/drawing/2014/main" id="{A7DEC6F0-FED6-466A-BE67-3AA348981A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89" y="1016699"/>
            <a:ext cx="3621897" cy="3912260"/>
          </a:xfrm>
          <a:prstGeom prst="rect">
            <a:avLst/>
          </a:prstGeom>
        </p:spPr>
      </p:pic>
      <p:pic>
        <p:nvPicPr>
          <p:cNvPr id="7" name="圖片 6" descr="一張含有 相片, 貓 的圖片&#10;&#10;描述是以高可信度產生">
            <a:extLst>
              <a:ext uri="{FF2B5EF4-FFF2-40B4-BE49-F238E27FC236}">
                <a16:creationId xmlns="" xmlns:a16="http://schemas.microsoft.com/office/drawing/2014/main" id="{2F8D6C87-9F21-4C78-AA14-CF1449689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385" y="1984658"/>
            <a:ext cx="2785382" cy="306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57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3322C5A4-51A0-4F01-800B-7BDC3A4D17F0}"/>
              </a:ext>
            </a:extLst>
          </p:cNvPr>
          <p:cNvSpPr/>
          <p:nvPr/>
        </p:nvSpPr>
        <p:spPr>
          <a:xfrm>
            <a:off x="223157" y="166692"/>
            <a:ext cx="8712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“Come to me”, the Eucharist is the invention of love</a:t>
            </a:r>
            <a:endParaRPr lang="zh-CN" alt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室內 的圖片&#10;&#10;描述是以高可信度產生">
            <a:extLst>
              <a:ext uri="{FF2B5EF4-FFF2-40B4-BE49-F238E27FC236}">
                <a16:creationId xmlns="" xmlns:a16="http://schemas.microsoft.com/office/drawing/2014/main" id="{A3700AD0-405A-43F9-8DAB-DE6B526B6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1" y="1735782"/>
            <a:ext cx="3899127" cy="3278450"/>
          </a:xfrm>
          <a:prstGeom prst="rect">
            <a:avLst/>
          </a:prstGeom>
        </p:spPr>
      </p:pic>
      <p:pic>
        <p:nvPicPr>
          <p:cNvPr id="6" name="圖片 5" descr="一張含有 個人, 建築物, 桌, 室內 的圖片&#10;&#10;描述是以非常高的可信度產生">
            <a:extLst>
              <a:ext uri="{FF2B5EF4-FFF2-40B4-BE49-F238E27FC236}">
                <a16:creationId xmlns="" xmlns:a16="http://schemas.microsoft.com/office/drawing/2014/main" id="{87FB092C-AFA5-4FB3-AAB5-62B3A3D9B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14" y="3431667"/>
            <a:ext cx="3249130" cy="31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22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3EA228D7-DFAF-4FE8-8C0F-6ED05579491D}"/>
              </a:ext>
            </a:extLst>
          </p:cNvPr>
          <p:cNvSpPr/>
          <p:nvPr/>
        </p:nvSpPr>
        <p:spPr>
          <a:xfrm>
            <a:off x="465221" y="294305"/>
            <a:ext cx="10649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The anointing at Bethany</a:t>
            </a:r>
            <a:endParaRPr lang="zh-CN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個人, 地板, 團體, 坐 的圖片&#10;&#10;描述是以高可信度產生">
            <a:extLst>
              <a:ext uri="{FF2B5EF4-FFF2-40B4-BE49-F238E27FC236}">
                <a16:creationId xmlns="" xmlns:a16="http://schemas.microsoft.com/office/drawing/2014/main" id="{6192AA74-E760-43E0-B263-A54A2B58D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00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12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38912AF2-815E-44D6-830B-79756EACB6C4}"/>
              </a:ext>
            </a:extLst>
          </p:cNvPr>
          <p:cNvSpPr/>
          <p:nvPr/>
        </p:nvSpPr>
        <p:spPr>
          <a:xfrm>
            <a:off x="107423" y="-79670"/>
            <a:ext cx="45312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Martha and Mary </a:t>
            </a:r>
            <a:endParaRPr lang="en-US" altLang="zh-CN" sz="5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r>
              <a:rPr lang="en-US" altLang="zh-CN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and </a:t>
            </a:r>
            <a:r>
              <a:rPr lang="en-US" altLang="zh-C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the great commandment of love</a:t>
            </a:r>
            <a:endParaRPr lang="zh-CN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個人 的圖片&#10;&#10;描述是以高可信度產生">
            <a:extLst>
              <a:ext uri="{FF2B5EF4-FFF2-40B4-BE49-F238E27FC236}">
                <a16:creationId xmlns="" xmlns:a16="http://schemas.microsoft.com/office/drawing/2014/main" id="{08E49D20-04AE-4891-B89F-7968E31A0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3" y="209459"/>
            <a:ext cx="4505327" cy="601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84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BAE68F21-B5EB-4224-BCA2-9E9D2BD527EA}"/>
              </a:ext>
            </a:extLst>
          </p:cNvPr>
          <p:cNvSpPr/>
          <p:nvPr/>
        </p:nvSpPr>
        <p:spPr>
          <a:xfrm>
            <a:off x="0" y="0"/>
            <a:ext cx="9143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DengXian" panose="02010600030101010101" pitchFamily="2" charset="-122"/>
              </a:rPr>
              <a:t> </a:t>
            </a:r>
            <a:r>
              <a:rPr lang="en-US" altLang="zh-C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the hemorrhaging woman and the act of faith</a:t>
            </a:r>
            <a:endParaRPr lang="zh-CN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個人, 服飾, 室內 的圖片&#10;&#10;描述是以非常高的可信度產生">
            <a:extLst>
              <a:ext uri="{FF2B5EF4-FFF2-40B4-BE49-F238E27FC236}">
                <a16:creationId xmlns="" xmlns:a16="http://schemas.microsoft.com/office/drawing/2014/main" id="{5C81F3F2-67BA-4B75-88F2-117192B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03" y="1714214"/>
            <a:ext cx="3629271" cy="5652590"/>
          </a:xfrm>
          <a:prstGeom prst="rect">
            <a:avLst/>
          </a:prstGeom>
        </p:spPr>
      </p:pic>
      <p:pic>
        <p:nvPicPr>
          <p:cNvPr id="6" name="圖片 5" descr="一張含有 個人, 服飾, 室內 的圖片&#10;&#10;描述是以非常高的可信度產生">
            <a:extLst>
              <a:ext uri="{FF2B5EF4-FFF2-40B4-BE49-F238E27FC236}">
                <a16:creationId xmlns="" xmlns:a16="http://schemas.microsoft.com/office/drawing/2014/main" id="{13125F09-3A5C-4064-B0E5-CA14BED23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0" y="1894790"/>
            <a:ext cx="4447209" cy="306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2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34AE8D7A-505C-4C8C-A4B7-F129E6C1D578}"/>
              </a:ext>
            </a:extLst>
          </p:cNvPr>
          <p:cNvSpPr/>
          <p:nvPr/>
        </p:nvSpPr>
        <p:spPr>
          <a:xfrm>
            <a:off x="104274" y="5288421"/>
            <a:ext cx="89514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Modes of Christ’s presence and extensions of the Incarnation</a:t>
            </a:r>
            <a:endParaRPr lang="zh-CN" alt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D0236BE8-B226-42DA-86E1-2B7A27343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93" y="110671"/>
            <a:ext cx="3009900" cy="5080000"/>
          </a:xfrm>
          <a:prstGeom prst="rect">
            <a:avLst/>
          </a:prstGeom>
        </p:spPr>
      </p:pic>
      <p:pic>
        <p:nvPicPr>
          <p:cNvPr id="6" name="圖片 5" descr="一張含有 樹 的圖片&#10;&#10;描述是以高可信度產生">
            <a:extLst>
              <a:ext uri="{FF2B5EF4-FFF2-40B4-BE49-F238E27FC236}">
                <a16:creationId xmlns="" xmlns:a16="http://schemas.microsoft.com/office/drawing/2014/main" id="{C4E8C555-E559-4DE8-84D8-F0C3CE1B78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67" y="153691"/>
            <a:ext cx="3641393" cy="2559360"/>
          </a:xfrm>
          <a:prstGeom prst="rect">
            <a:avLst/>
          </a:prstGeom>
        </p:spPr>
      </p:pic>
      <p:pic>
        <p:nvPicPr>
          <p:cNvPr id="8" name="圖片 7" descr="一張含有 個人, 服飾, 女性, 室內 的圖片&#10;&#10;描述是以非常高的可信度產生">
            <a:extLst>
              <a:ext uri="{FF2B5EF4-FFF2-40B4-BE49-F238E27FC236}">
                <a16:creationId xmlns="" xmlns:a16="http://schemas.microsoft.com/office/drawing/2014/main" id="{1D4BDBB6-DAD1-44CC-99C0-7A231257C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5" y="2250518"/>
            <a:ext cx="2496091" cy="272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54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342A7EEB-241E-4036-AB70-6EF265C0B5AF}"/>
              </a:ext>
            </a:extLst>
          </p:cNvPr>
          <p:cNvSpPr/>
          <p:nvPr/>
        </p:nvSpPr>
        <p:spPr>
          <a:xfrm>
            <a:off x="178641" y="120410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The shock of the bodily </a:t>
            </a:r>
            <a:endParaRPr lang="en-US" altLang="zh-CN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r>
              <a:rPr lang="en-US" altLang="zh-CN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presence </a:t>
            </a:r>
            <a:r>
              <a:rPr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of the Resurrected One</a:t>
            </a:r>
            <a:endParaRPr lang="zh-CN" alt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個人, 文字, 書, 室內 的圖片&#10;&#10;描述是以非常高的可信度產生">
            <a:extLst>
              <a:ext uri="{FF2B5EF4-FFF2-40B4-BE49-F238E27FC236}">
                <a16:creationId xmlns="" xmlns:a16="http://schemas.microsoft.com/office/drawing/2014/main" id="{71D407A2-128B-4151-A93F-BCF0686BF7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6" y="3015916"/>
            <a:ext cx="4774594" cy="3462695"/>
          </a:xfrm>
          <a:prstGeom prst="rect">
            <a:avLst/>
          </a:prstGeom>
        </p:spPr>
      </p:pic>
      <p:pic>
        <p:nvPicPr>
          <p:cNvPr id="6" name="圖片 5" descr="一張含有 男人, 個人, 地面, 牆 的圖片&#10;&#10;描述是以高可信度產生">
            <a:extLst>
              <a:ext uri="{FF2B5EF4-FFF2-40B4-BE49-F238E27FC236}">
                <a16:creationId xmlns="" xmlns:a16="http://schemas.microsoft.com/office/drawing/2014/main" id="{2ECF89F6-7723-4813-AC11-36C9ABA20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099" y="464769"/>
            <a:ext cx="4123260" cy="57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33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53C4D25A-A138-4A31-8226-F96183530635}"/>
              </a:ext>
            </a:extLst>
          </p:cNvPr>
          <p:cNvSpPr/>
          <p:nvPr/>
        </p:nvSpPr>
        <p:spPr>
          <a:xfrm>
            <a:off x="681173" y="71184"/>
            <a:ext cx="76253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The Signs of the </a:t>
            </a:r>
            <a:r>
              <a:rPr lang="en-US" altLang="zh-CN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Covenant</a:t>
            </a:r>
            <a:endParaRPr lang="zh-CN" alt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4EC3DA12-73EE-4765-9D28-F955224159A0}"/>
              </a:ext>
            </a:extLst>
          </p:cNvPr>
          <p:cNvSpPr/>
          <p:nvPr/>
        </p:nvSpPr>
        <p:spPr>
          <a:xfrm>
            <a:off x="2038796" y="852360"/>
            <a:ext cx="49426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Covenants in the Bible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圖片 4" descr="一張含有 室外, 樹, 水 的圖片&#10;&#10;描述是以高可信度產生">
            <a:extLst>
              <a:ext uri="{FF2B5EF4-FFF2-40B4-BE49-F238E27FC236}">
                <a16:creationId xmlns="" xmlns:a16="http://schemas.microsoft.com/office/drawing/2014/main" id="{BB5DEF42-7673-4ACF-9D74-2C7BE2DD3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151" y="1723266"/>
            <a:ext cx="6495697" cy="484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63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2E2BD341-31A0-460C-AF03-F19BDE35B605}"/>
              </a:ext>
            </a:extLst>
          </p:cNvPr>
          <p:cNvSpPr/>
          <p:nvPr/>
        </p:nvSpPr>
        <p:spPr>
          <a:xfrm>
            <a:off x="4910670" y="5581807"/>
            <a:ext cx="387958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The memorial</a:t>
            </a:r>
            <a:endParaRPr lang="zh-CN" altLang="en-US" sz="5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圖片 5" descr="一張含有 桌, 杯子, 玻璃, 食物 的圖片&#10;&#10;描述是以高可信度產生">
            <a:extLst>
              <a:ext uri="{FF2B5EF4-FFF2-40B4-BE49-F238E27FC236}">
                <a16:creationId xmlns="" xmlns:a16="http://schemas.microsoft.com/office/drawing/2014/main" id="{FE08AD18-AFB7-4E3B-BC5D-EE388C8A7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573198" cy="504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99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961076C6-F472-40AF-9808-B75DFC303D4C}"/>
              </a:ext>
            </a:extLst>
          </p:cNvPr>
          <p:cNvSpPr/>
          <p:nvPr/>
        </p:nvSpPr>
        <p:spPr>
          <a:xfrm>
            <a:off x="67438" y="71185"/>
            <a:ext cx="503214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The Holy Sacrifice </a:t>
            </a:r>
          </a:p>
          <a:p>
            <a:r>
              <a:rPr lang="en-US" altLang="zh-CN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of the Mass</a:t>
            </a:r>
            <a:endParaRPr lang="zh-CN" altLang="en-US" sz="5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室內, 牆, 裝飾, 蛋糕 的圖片&#10;&#10;描述是以非常高的可信度產生">
            <a:extLst>
              <a:ext uri="{FF2B5EF4-FFF2-40B4-BE49-F238E27FC236}">
                <a16:creationId xmlns="" xmlns:a16="http://schemas.microsoft.com/office/drawing/2014/main" id="{EF1ECECC-CE05-49B4-9D99-3C609FDB4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40" y="818695"/>
            <a:ext cx="3993656" cy="5893341"/>
          </a:xfrm>
          <a:prstGeom prst="rect">
            <a:avLst/>
          </a:prstGeom>
        </p:spPr>
      </p:pic>
      <p:pic>
        <p:nvPicPr>
          <p:cNvPr id="6" name="圖片 5" descr="一張含有 室內, 牆, 櫃子, 個人 的圖片&#10;&#10;描述是以非常高的可信度產生">
            <a:extLst>
              <a:ext uri="{FF2B5EF4-FFF2-40B4-BE49-F238E27FC236}">
                <a16:creationId xmlns="" xmlns:a16="http://schemas.microsoft.com/office/drawing/2014/main" id="{D2C46CA1-3B63-437A-B2E9-69B020EFE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14" y="1948697"/>
            <a:ext cx="3157736" cy="451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79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32D9C535-9EC0-485E-BAFC-8747D6A69CD1}"/>
              </a:ext>
            </a:extLst>
          </p:cNvPr>
          <p:cNvSpPr/>
          <p:nvPr/>
        </p:nvSpPr>
        <p:spPr>
          <a:xfrm>
            <a:off x="425116" y="789214"/>
            <a:ext cx="43754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4800" b="1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Part I (The Son): </a:t>
            </a:r>
            <a:endParaRPr lang="en-US" altLang="zh-CN" sz="4800" b="1" kern="1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4800" b="1" kern="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altLang="zh-CN" sz="4800" b="1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Lord Comes to Me, </a:t>
            </a:r>
            <a:endParaRPr lang="en-US" altLang="zh-CN" sz="4800" b="1" kern="1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4800" b="1" kern="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 </a:t>
            </a:r>
            <a:r>
              <a:rPr lang="en-US" altLang="zh-CN" sz="4800" b="1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Calls Me, </a:t>
            </a:r>
            <a:endParaRPr lang="en-US" altLang="zh-CN" sz="4800" b="1" kern="1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4800" b="1" kern="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 </a:t>
            </a:r>
            <a:r>
              <a:rPr lang="en-US" altLang="zh-CN" sz="4800" b="1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Respond to </a:t>
            </a:r>
            <a:r>
              <a:rPr lang="en-US" altLang="zh-CN" sz="4800" b="1" kern="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Him</a:t>
            </a:r>
            <a:endParaRPr lang="zh-CN" alt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5BE20564-B27F-4E43-833D-092F17ABE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89214"/>
            <a:ext cx="3513660" cy="584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5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9DE27A02-4A56-45FA-AAF9-44D4C8DD5A96}"/>
              </a:ext>
            </a:extLst>
          </p:cNvPr>
          <p:cNvSpPr/>
          <p:nvPr/>
        </p:nvSpPr>
        <p:spPr>
          <a:xfrm>
            <a:off x="2095394" y="113574"/>
            <a:ext cx="52767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The Paschal Lamb</a:t>
            </a:r>
            <a:endParaRPr lang="zh-CN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狗, 哺乳類 的圖片&#10;&#10;描述是以高可信度產生">
            <a:extLst>
              <a:ext uri="{FF2B5EF4-FFF2-40B4-BE49-F238E27FC236}">
                <a16:creationId xmlns="" xmlns:a16="http://schemas.microsoft.com/office/drawing/2014/main" id="{6D236D7E-69DB-4D78-BF27-B26A2F6F8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63" y="1032200"/>
            <a:ext cx="378142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0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912BF404-3A0D-4DE9-9EB3-E6C49834B222}"/>
              </a:ext>
            </a:extLst>
          </p:cNvPr>
          <p:cNvSpPr/>
          <p:nvPr/>
        </p:nvSpPr>
        <p:spPr>
          <a:xfrm>
            <a:off x="5074324" y="5368972"/>
            <a:ext cx="368934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Divine Mercy</a:t>
            </a:r>
            <a:endParaRPr lang="zh-CN" altLang="en-US" sz="5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書, 文字 的圖片&#10;&#10;描述是以非常高的可信度產生">
            <a:extLst>
              <a:ext uri="{FF2B5EF4-FFF2-40B4-BE49-F238E27FC236}">
                <a16:creationId xmlns="" xmlns:a16="http://schemas.microsoft.com/office/drawing/2014/main" id="{0B3B99A3-652B-4B10-B2EC-AE666B123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6" name="圖片 5" descr="一張含有 個人 的圖片&#10;&#10;描述是以高可信度產生">
            <a:extLst>
              <a:ext uri="{FF2B5EF4-FFF2-40B4-BE49-F238E27FC236}">
                <a16:creationId xmlns="" xmlns:a16="http://schemas.microsoft.com/office/drawing/2014/main" id="{9BA6E5C7-2426-417C-A901-AD0D62DE4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324" y="627254"/>
            <a:ext cx="3575218" cy="419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74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51052E95-26C1-488D-BA46-8D43C69AE251}"/>
              </a:ext>
            </a:extLst>
          </p:cNvPr>
          <p:cNvSpPr/>
          <p:nvPr/>
        </p:nvSpPr>
        <p:spPr>
          <a:xfrm>
            <a:off x="80211" y="0"/>
            <a:ext cx="90637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Parable of the marriage feast </a:t>
            </a:r>
            <a:r>
              <a:rPr lang="en-US" altLang="zh-CN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(Baptism </a:t>
            </a:r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and </a:t>
            </a:r>
            <a:r>
              <a:rPr lang="en-US" altLang="zh-CN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Confession</a:t>
            </a:r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)</a:t>
            </a:r>
            <a:endParaRPr lang="zh-CN" alt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室內, 牆, 地板, 男人 的圖片&#10;&#10;描述是以高可信度產生">
            <a:extLst>
              <a:ext uri="{FF2B5EF4-FFF2-40B4-BE49-F238E27FC236}">
                <a16:creationId xmlns="" xmlns:a16="http://schemas.microsoft.com/office/drawing/2014/main" id="{1D9D55CC-87D5-4232-A091-7F832A8B0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15515"/>
            <a:ext cx="4347942" cy="2915985"/>
          </a:xfrm>
          <a:prstGeom prst="rect">
            <a:avLst/>
          </a:prstGeom>
        </p:spPr>
      </p:pic>
      <p:pic>
        <p:nvPicPr>
          <p:cNvPr id="6" name="圖片 5" descr="一張含有 室內, 個人 的圖片&#10;&#10;描述是以非常高的可信度產生">
            <a:extLst>
              <a:ext uri="{FF2B5EF4-FFF2-40B4-BE49-F238E27FC236}">
                <a16:creationId xmlns="" xmlns:a16="http://schemas.microsoft.com/office/drawing/2014/main" id="{F5C3485C-ABC8-4534-A6D0-92D62BDF0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0" y="2266056"/>
            <a:ext cx="4422280" cy="294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85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286DBC52-7527-433F-8120-A50F6E2DEC84}"/>
              </a:ext>
            </a:extLst>
          </p:cNvPr>
          <p:cNvSpPr/>
          <p:nvPr/>
        </p:nvSpPr>
        <p:spPr>
          <a:xfrm>
            <a:off x="146376" y="77240"/>
            <a:ext cx="577388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M</a:t>
            </a:r>
            <a:r>
              <a:rPr lang="en-US" altLang="zh-CN" sz="5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arriage </a:t>
            </a:r>
            <a:r>
              <a:rPr lang="en-US" altLang="zh-CN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in the Bible</a:t>
            </a:r>
            <a:endParaRPr lang="zh-CN" altLang="en-US" sz="5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服飾 的圖片&#10;&#10;描述是以非常高的可信度產生">
            <a:extLst>
              <a:ext uri="{FF2B5EF4-FFF2-40B4-BE49-F238E27FC236}">
                <a16:creationId xmlns="" xmlns:a16="http://schemas.microsoft.com/office/drawing/2014/main" id="{30EAB188-4ECE-4F22-9A19-91C5030CB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" y="1027350"/>
            <a:ext cx="5060697" cy="3376208"/>
          </a:xfrm>
          <a:prstGeom prst="rect">
            <a:avLst/>
          </a:prstGeom>
        </p:spPr>
      </p:pic>
      <p:pic>
        <p:nvPicPr>
          <p:cNvPr id="6" name="圖片 5" descr="一張含有 室內, 桌 的圖片&#10;&#10;描述是以高可信度產生">
            <a:extLst>
              <a:ext uri="{FF2B5EF4-FFF2-40B4-BE49-F238E27FC236}">
                <a16:creationId xmlns="" xmlns:a16="http://schemas.microsoft.com/office/drawing/2014/main" id="{B3A2C2DA-4C5D-407B-BA23-140C2D4D4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36" y="3195164"/>
            <a:ext cx="5251903" cy="34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57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BD05E099-9DC2-4E68-A724-1AD070DE46D4}"/>
              </a:ext>
            </a:extLst>
          </p:cNvPr>
          <p:cNvSpPr/>
          <p:nvPr/>
        </p:nvSpPr>
        <p:spPr>
          <a:xfrm>
            <a:off x="176462" y="5273750"/>
            <a:ext cx="89675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The Eucharist makes the Church (incorporation into the Church)</a:t>
            </a:r>
            <a:endParaRPr lang="zh-CN" alt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牆, 室內, 桌, 地板 的圖片&#10;&#10;描述是以非常高的可信度產生">
            <a:extLst>
              <a:ext uri="{FF2B5EF4-FFF2-40B4-BE49-F238E27FC236}">
                <a16:creationId xmlns="" xmlns:a16="http://schemas.microsoft.com/office/drawing/2014/main" id="{5B9A51D1-A7BD-419C-BF83-4CD9CD5E6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20" y="146543"/>
            <a:ext cx="3761393" cy="5015191"/>
          </a:xfrm>
          <a:prstGeom prst="rect">
            <a:avLst/>
          </a:prstGeom>
        </p:spPr>
      </p:pic>
      <p:pic>
        <p:nvPicPr>
          <p:cNvPr id="8" name="圖片 7" descr="一張含有 路面, 室外, 樹, 個人 的圖片&#10;&#10;描述是以非常高的可信度產生">
            <a:extLst>
              <a:ext uri="{FF2B5EF4-FFF2-40B4-BE49-F238E27FC236}">
                <a16:creationId xmlns="" xmlns:a16="http://schemas.microsoft.com/office/drawing/2014/main" id="{21697103-6E0D-4C8E-AB90-ECE9DC000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5" y="958586"/>
            <a:ext cx="2143125" cy="2143125"/>
          </a:xfrm>
          <a:prstGeom prst="rect">
            <a:avLst/>
          </a:prstGeom>
        </p:spPr>
      </p:pic>
      <p:pic>
        <p:nvPicPr>
          <p:cNvPr id="10" name="圖片 9" descr="一張含有 個人, 大, 天空, 人 的圖片&#10;&#10;描述是以非常高的可信度產生">
            <a:extLst>
              <a:ext uri="{FF2B5EF4-FFF2-40B4-BE49-F238E27FC236}">
                <a16:creationId xmlns="" xmlns:a16="http://schemas.microsoft.com/office/drawing/2014/main" id="{87EC09D2-1A5C-4696-AE16-310A1CD55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5579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02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DA4AFBD2-C3D8-47C2-B9E9-252EF2152B9E}"/>
              </a:ext>
            </a:extLst>
          </p:cNvPr>
          <p:cNvSpPr/>
          <p:nvPr/>
        </p:nvSpPr>
        <p:spPr>
          <a:xfrm>
            <a:off x="1018674" y="143852"/>
            <a:ext cx="82232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The suffering servant and kenosis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個人, 牆, 室內, 坐 的圖片&#10;&#10;描述是以非常高的可信度產生">
            <a:extLst>
              <a:ext uri="{FF2B5EF4-FFF2-40B4-BE49-F238E27FC236}">
                <a16:creationId xmlns="" xmlns:a16="http://schemas.microsoft.com/office/drawing/2014/main" id="{0D81F762-A743-40BD-8E87-077E7E785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8" y="1108180"/>
            <a:ext cx="5173118" cy="2773478"/>
          </a:xfrm>
          <a:prstGeom prst="rect">
            <a:avLst/>
          </a:prstGeom>
        </p:spPr>
      </p:pic>
      <p:pic>
        <p:nvPicPr>
          <p:cNvPr id="6" name="圖片 5" descr="一張含有 文字, 書 的圖片&#10;&#10;描述是以高可信度產生">
            <a:extLst>
              <a:ext uri="{FF2B5EF4-FFF2-40B4-BE49-F238E27FC236}">
                <a16:creationId xmlns="" xmlns:a16="http://schemas.microsoft.com/office/drawing/2014/main" id="{A8BE5071-B4E9-4DDA-B1D3-F1FA3A67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754" y="3044184"/>
            <a:ext cx="4624155" cy="366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71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9A89BC39-E268-478C-9C42-E5B3A85D6335}"/>
              </a:ext>
            </a:extLst>
          </p:cNvPr>
          <p:cNvSpPr/>
          <p:nvPr/>
        </p:nvSpPr>
        <p:spPr>
          <a:xfrm>
            <a:off x="171023" y="137797"/>
            <a:ext cx="6830973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“I am the living bread” </a:t>
            </a:r>
          </a:p>
          <a:p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– John 6 parts 1 and 2</a:t>
            </a:r>
            <a:endParaRPr lang="zh-CN" altLang="en-US" sz="4000" dirty="0">
              <a:solidFill>
                <a:srgbClr val="C00000"/>
              </a:solidFill>
            </a:endParaRPr>
          </a:p>
        </p:txBody>
      </p:sp>
      <p:pic>
        <p:nvPicPr>
          <p:cNvPr id="4" name="圖片 3" descr="一張含有 室內 的圖片&#10;&#10;描述是以非常高的可信度產生">
            <a:extLst>
              <a:ext uri="{FF2B5EF4-FFF2-40B4-BE49-F238E27FC236}">
                <a16:creationId xmlns="" xmlns:a16="http://schemas.microsoft.com/office/drawing/2014/main" id="{E284E4A3-CA4F-476E-AE3E-040E83B81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73" y="1959784"/>
            <a:ext cx="7221354" cy="463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36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E1A015E5-C81A-4567-986E-D67D13C18613}"/>
              </a:ext>
            </a:extLst>
          </p:cNvPr>
          <p:cNvSpPr/>
          <p:nvPr/>
        </p:nvSpPr>
        <p:spPr>
          <a:xfrm>
            <a:off x="0" y="5526505"/>
            <a:ext cx="9776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Isaac’s blessing and transubstantiation</a:t>
            </a:r>
            <a:endParaRPr lang="zh-CN" alt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室內, 個人, 大自然 的圖片&#10;&#10;描述是以高可信度產生">
            <a:extLst>
              <a:ext uri="{FF2B5EF4-FFF2-40B4-BE49-F238E27FC236}">
                <a16:creationId xmlns="" xmlns:a16="http://schemas.microsoft.com/office/drawing/2014/main" id="{421C83B6-ACD2-4031-9997-4C0478821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1" y="165731"/>
            <a:ext cx="63500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25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5AFE1C1E-27B0-4DC4-B389-5A31714B1A58}"/>
              </a:ext>
            </a:extLst>
          </p:cNvPr>
          <p:cNvSpPr/>
          <p:nvPr/>
        </p:nvSpPr>
        <p:spPr>
          <a:xfrm>
            <a:off x="1275347" y="271020"/>
            <a:ext cx="8881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The tree of life recovered</a:t>
            </a:r>
            <a:endParaRPr lang="zh-CN" alt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室內, 建築物 的圖片&#10;&#10;描述是以高可信度產生">
            <a:extLst>
              <a:ext uri="{FF2B5EF4-FFF2-40B4-BE49-F238E27FC236}">
                <a16:creationId xmlns="" xmlns:a16="http://schemas.microsoft.com/office/drawing/2014/main" id="{E90C47F3-7533-4E59-AD67-D76A5EC923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5"/>
          <a:stretch/>
        </p:blipFill>
        <p:spPr>
          <a:xfrm>
            <a:off x="986589" y="1298739"/>
            <a:ext cx="7074569" cy="56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70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40FD8553-52CF-4AA2-89A3-4C4032EF1B19}"/>
              </a:ext>
            </a:extLst>
          </p:cNvPr>
          <p:cNvSpPr/>
          <p:nvPr/>
        </p:nvSpPr>
        <p:spPr>
          <a:xfrm>
            <a:off x="431463" y="77828"/>
            <a:ext cx="82810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ngXian" panose="02010600030101010101" pitchFamily="2" charset="-122"/>
              </a:rPr>
              <a:t>Part II (The Father): Through the Son, Ascending to the Father and Letting Oneself Be Transformed by His </a:t>
            </a:r>
            <a:r>
              <a:rPr lang="en-US" altLang="zh-CN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ngXian" panose="02010600030101010101" pitchFamily="2" charset="-122"/>
              </a:rPr>
              <a:t>Love</a:t>
            </a:r>
            <a:endParaRPr lang="zh-CN" altLang="en-US" sz="4000" dirty="0">
              <a:solidFill>
                <a:srgbClr val="C00000"/>
              </a:solidFill>
            </a:endParaRPr>
          </a:p>
        </p:txBody>
      </p:sp>
      <p:pic>
        <p:nvPicPr>
          <p:cNvPr id="4" name="圖片 3" descr="一張含有 室內, 個人, 服飾, 女性 的圖片&#10;&#10;描述是以高可信度產生">
            <a:extLst>
              <a:ext uri="{FF2B5EF4-FFF2-40B4-BE49-F238E27FC236}">
                <a16:creationId xmlns="" xmlns:a16="http://schemas.microsoft.com/office/drawing/2014/main" id="{18C7068D-0CE7-4B66-9A4C-0EAA209F3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68" y="1916143"/>
            <a:ext cx="6017462" cy="467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6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6352EFF4-CE87-4C4E-9263-71B6FF852903}"/>
              </a:ext>
            </a:extLst>
          </p:cNvPr>
          <p:cNvSpPr/>
          <p:nvPr/>
        </p:nvSpPr>
        <p:spPr>
          <a:xfrm>
            <a:off x="84131" y="0"/>
            <a:ext cx="5246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God Comes to Meet </a:t>
            </a:r>
            <a:r>
              <a:rPr lang="en-US" altLang="zh-CN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Me</a:t>
            </a:r>
            <a:endParaRPr lang="en-US" altLang="zh-CN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6756198F-C181-4087-BFB4-D4FD0493BB7A}"/>
              </a:ext>
            </a:extLst>
          </p:cNvPr>
          <p:cNvSpPr/>
          <p:nvPr/>
        </p:nvSpPr>
        <p:spPr>
          <a:xfrm>
            <a:off x="617622" y="707886"/>
            <a:ext cx="8067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Moses: The </a:t>
            </a:r>
            <a:r>
              <a:rPr lang="en-US" altLang="zh-C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burning bush</a:t>
            </a:r>
            <a:endParaRPr lang="zh-CN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3D08FFAC-8CBD-4BCA-87CC-9CFC7682E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09" y="1631216"/>
            <a:ext cx="6633410" cy="497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07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2ADF4165-F951-44FC-97CF-7916FB218B5F}"/>
              </a:ext>
            </a:extLst>
          </p:cNvPr>
          <p:cNvSpPr/>
          <p:nvPr/>
        </p:nvSpPr>
        <p:spPr>
          <a:xfrm>
            <a:off x="112027" y="139280"/>
            <a:ext cx="89758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He is the Good Shepherd Who Leads Me to the </a:t>
            </a:r>
            <a:r>
              <a:rPr lang="en-US" altLang="zh-CN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Father</a:t>
            </a:r>
            <a:endParaRPr lang="zh-CN" altLang="en-US" sz="4000" dirty="0">
              <a:solidFill>
                <a:srgbClr val="7030A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02080DE7-EF13-4094-8174-7422F340C35E}"/>
              </a:ext>
            </a:extLst>
          </p:cNvPr>
          <p:cNvSpPr/>
          <p:nvPr/>
        </p:nvSpPr>
        <p:spPr>
          <a:xfrm>
            <a:off x="5571178" y="2216076"/>
            <a:ext cx="35849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Cain’s and Abel’s offerings and the offering of oneself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圖片 4" descr="一張含有 草, 文字, 書, 室外 的圖片&#10;&#10;描述是以非常高的可信度產生">
            <a:extLst>
              <a:ext uri="{FF2B5EF4-FFF2-40B4-BE49-F238E27FC236}">
                <a16:creationId xmlns="" xmlns:a16="http://schemas.microsoft.com/office/drawing/2014/main" id="{62EE9ECF-4E2A-4965-879C-CA757698F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80" y="2216076"/>
            <a:ext cx="5006313" cy="418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90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AF9E349D-6AA5-43F6-9B4A-5B149416FE02}"/>
              </a:ext>
            </a:extLst>
          </p:cNvPr>
          <p:cNvSpPr/>
          <p:nvPr/>
        </p:nvSpPr>
        <p:spPr>
          <a:xfrm>
            <a:off x="970547" y="4491789"/>
            <a:ext cx="74675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“The Lord is my shepherd”, </a:t>
            </a:r>
          </a:p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the evangelization of my being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水, 天空, 室外 的圖片&#10;&#10;描述是以高可信度產生">
            <a:extLst>
              <a:ext uri="{FF2B5EF4-FFF2-40B4-BE49-F238E27FC236}">
                <a16:creationId xmlns="" xmlns:a16="http://schemas.microsoft.com/office/drawing/2014/main" id="{A01AF9F6-992C-44EF-952E-0724C2373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4" y="1892896"/>
            <a:ext cx="4259725" cy="2500590"/>
          </a:xfrm>
          <a:prstGeom prst="rect">
            <a:avLst/>
          </a:prstGeom>
        </p:spPr>
      </p:pic>
      <p:pic>
        <p:nvPicPr>
          <p:cNvPr id="6" name="圖片 5" descr="一張含有 草, 室外, 天空, 直立的 的圖片&#10;&#10;描述是以非常高的可信度產生">
            <a:extLst>
              <a:ext uri="{FF2B5EF4-FFF2-40B4-BE49-F238E27FC236}">
                <a16:creationId xmlns="" xmlns:a16="http://schemas.microsoft.com/office/drawing/2014/main" id="{462EBEB5-1D47-4680-8E49-3283495C4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829" y="257077"/>
            <a:ext cx="4132474" cy="327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15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42407546-E3D3-4DBB-956E-4BD7D80F4914}"/>
              </a:ext>
            </a:extLst>
          </p:cNvPr>
          <p:cNvSpPr/>
          <p:nvPr/>
        </p:nvSpPr>
        <p:spPr>
          <a:xfrm>
            <a:off x="47364" y="65129"/>
            <a:ext cx="69060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“The clay in the potter’s hands”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動物, 室內, 男人 的圖片&#10;&#10;描述是以高可信度產生">
            <a:extLst>
              <a:ext uri="{FF2B5EF4-FFF2-40B4-BE49-F238E27FC236}">
                <a16:creationId xmlns="" xmlns:a16="http://schemas.microsoft.com/office/drawing/2014/main" id="{1B32C26E-A9B4-42D8-8938-811183AFC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2352"/>
            <a:ext cx="6400800" cy="427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30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104F1993-FA6A-422D-8981-FA553987BE70}"/>
              </a:ext>
            </a:extLst>
          </p:cNvPr>
          <p:cNvSpPr/>
          <p:nvPr/>
        </p:nvSpPr>
        <p:spPr>
          <a:xfrm>
            <a:off x="839792" y="5503084"/>
            <a:ext cx="77085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“Not what I will, but what you will”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大自然, 室外, 日落, 天空 的圖片&#10;&#10;描述是以非常高的可信度產生">
            <a:extLst>
              <a:ext uri="{FF2B5EF4-FFF2-40B4-BE49-F238E27FC236}">
                <a16:creationId xmlns="" xmlns:a16="http://schemas.microsoft.com/office/drawing/2014/main" id="{9DBAFD7A-722D-4CDD-89EE-5676EE159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10" y="2137636"/>
            <a:ext cx="4045907" cy="3021787"/>
          </a:xfrm>
          <a:prstGeom prst="rect">
            <a:avLst/>
          </a:prstGeom>
        </p:spPr>
      </p:pic>
      <p:pic>
        <p:nvPicPr>
          <p:cNvPr id="6" name="圖片 5" descr="一張含有 大自然, 坐 的圖片&#10;&#10;描述是以高可信度產生">
            <a:extLst>
              <a:ext uri="{FF2B5EF4-FFF2-40B4-BE49-F238E27FC236}">
                <a16:creationId xmlns="" xmlns:a16="http://schemas.microsoft.com/office/drawing/2014/main" id="{C3B02610-9AFC-42C3-8F0F-C1D296D7B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978" y="369393"/>
            <a:ext cx="4410012" cy="33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71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23479E60-E25F-43B5-9D9D-243BCB267628}"/>
              </a:ext>
            </a:extLst>
          </p:cNvPr>
          <p:cNvSpPr/>
          <p:nvPr/>
        </p:nvSpPr>
        <p:spPr>
          <a:xfrm>
            <a:off x="281586" y="223355"/>
            <a:ext cx="87581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“Abba, Father”, </a:t>
            </a:r>
            <a:endParaRPr lang="en-US" altLang="zh-CN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r>
              <a:rPr lang="en-US" altLang="zh-CN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adoration</a:t>
            </a:r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: remedy for pride and despair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室外 的圖片&#10;&#10;描述是以高可信度產生">
            <a:extLst>
              <a:ext uri="{FF2B5EF4-FFF2-40B4-BE49-F238E27FC236}">
                <a16:creationId xmlns="" xmlns:a16="http://schemas.microsoft.com/office/drawing/2014/main" id="{172625E7-1F5A-480B-8A28-9161C6E8A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6" y="1553292"/>
            <a:ext cx="7441777" cy="47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81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67A26C7-404D-4D9B-B8EA-4E2F7A951DFE}"/>
              </a:ext>
            </a:extLst>
          </p:cNvPr>
          <p:cNvSpPr/>
          <p:nvPr/>
        </p:nvSpPr>
        <p:spPr>
          <a:xfrm>
            <a:off x="1435100" y="77240"/>
            <a:ext cx="7067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Spiritual </a:t>
            </a:r>
            <a:r>
              <a:rPr lang="en-US" altLang="zh-CN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Warfare</a:t>
            </a:r>
            <a:endParaRPr lang="zh-CN" altLang="en-US" sz="4000" dirty="0">
              <a:solidFill>
                <a:srgbClr val="7030A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63B046F0-70F8-4B2E-9D3C-AD0DE3585416}"/>
              </a:ext>
            </a:extLst>
          </p:cNvPr>
          <p:cNvSpPr/>
          <p:nvPr/>
        </p:nvSpPr>
        <p:spPr>
          <a:xfrm>
            <a:off x="123343" y="5926978"/>
            <a:ext cx="83317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Be still, and know that I am God</a:t>
            </a:r>
            <a:endParaRPr lang="zh-CN" alt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圖片 4" descr="一張含有 文字 的圖片&#10;&#10;描述是以非常高的可信度產生">
            <a:extLst>
              <a:ext uri="{FF2B5EF4-FFF2-40B4-BE49-F238E27FC236}">
                <a16:creationId xmlns="" xmlns:a16="http://schemas.microsoft.com/office/drawing/2014/main" id="{1FB119A0-EFEC-46FB-9CF6-69E3EE396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1377950"/>
            <a:ext cx="62738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75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6E969C8D-38B3-41B8-A004-97770D9515B1}"/>
              </a:ext>
            </a:extLst>
          </p:cNvPr>
          <p:cNvSpPr/>
          <p:nvPr/>
        </p:nvSpPr>
        <p:spPr>
          <a:xfrm>
            <a:off x="889927" y="5648418"/>
            <a:ext cx="77805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Jacob’s struggle and spiritual advice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BB297E89-D1EB-42F1-841E-777FEA403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27" y="693188"/>
            <a:ext cx="3695700" cy="4656582"/>
          </a:xfrm>
          <a:prstGeom prst="rect">
            <a:avLst/>
          </a:prstGeom>
        </p:spPr>
      </p:pic>
      <p:pic>
        <p:nvPicPr>
          <p:cNvPr id="6" name="圖片 5" descr="一張含有 天空, 室外, 大自然, 個人 的圖片&#10;&#10;描述是以非常高的可信度產生">
            <a:extLst>
              <a:ext uri="{FF2B5EF4-FFF2-40B4-BE49-F238E27FC236}">
                <a16:creationId xmlns="" xmlns:a16="http://schemas.microsoft.com/office/drawing/2014/main" id="{9C45A264-11AF-4C06-8159-565A40647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937" y="2128461"/>
            <a:ext cx="3695699" cy="277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74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92B3E44C-B3CA-49FD-98D0-7B5F22645AB0}"/>
              </a:ext>
            </a:extLst>
          </p:cNvPr>
          <p:cNvSpPr/>
          <p:nvPr/>
        </p:nvSpPr>
        <p:spPr>
          <a:xfrm>
            <a:off x="275531" y="1225238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The trial of the wilderness (adoration in battle, recollection, contemplation)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天空, 水, 室外, 個人 的圖片&#10;&#10;描述是以非常高的可信度產生">
            <a:extLst>
              <a:ext uri="{FF2B5EF4-FFF2-40B4-BE49-F238E27FC236}">
                <a16:creationId xmlns="" xmlns:a16="http://schemas.microsoft.com/office/drawing/2014/main" id="{A5082B40-33C1-4C2B-9E2C-6D92E9461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70" y="4400328"/>
            <a:ext cx="4547949" cy="2387673"/>
          </a:xfrm>
          <a:prstGeom prst="rect">
            <a:avLst/>
          </a:prstGeom>
        </p:spPr>
      </p:pic>
      <p:pic>
        <p:nvPicPr>
          <p:cNvPr id="6" name="圖片 5" descr="一張含有 個人, 室外, 地面, 建築物 的圖片&#10;&#10;描述是以非常高的可信度產生">
            <a:extLst>
              <a:ext uri="{FF2B5EF4-FFF2-40B4-BE49-F238E27FC236}">
                <a16:creationId xmlns="" xmlns:a16="http://schemas.microsoft.com/office/drawing/2014/main" id="{DD03DEFC-2E5A-4872-83D4-BAEBD48AFA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02" y="0"/>
            <a:ext cx="4353997" cy="2450477"/>
          </a:xfrm>
          <a:prstGeom prst="rect">
            <a:avLst/>
          </a:prstGeom>
        </p:spPr>
      </p:pic>
      <p:pic>
        <p:nvPicPr>
          <p:cNvPr id="8" name="圖片 7" descr="一張含有 個人, 女性 的圖片&#10;&#10;描述是以高可信度產生">
            <a:extLst>
              <a:ext uri="{FF2B5EF4-FFF2-40B4-BE49-F238E27FC236}">
                <a16:creationId xmlns="" xmlns:a16="http://schemas.microsoft.com/office/drawing/2014/main" id="{6B1BCB42-62BF-4E5E-985A-B2759832A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51" y="2456761"/>
            <a:ext cx="3023327" cy="194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08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28BA7948-DD80-4605-9E0A-6F9DC41BC6D4}"/>
              </a:ext>
            </a:extLst>
          </p:cNvPr>
          <p:cNvSpPr/>
          <p:nvPr/>
        </p:nvSpPr>
        <p:spPr>
          <a:xfrm>
            <a:off x="561474" y="-49003"/>
            <a:ext cx="85825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Moses fights against the Amalekites, and the paralytic: the power of intercession</a:t>
            </a:r>
            <a:endParaRPr lang="zh-CN" alt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文字 的圖片&#10;&#10;描述是以高可信度產生">
            <a:extLst>
              <a:ext uri="{FF2B5EF4-FFF2-40B4-BE49-F238E27FC236}">
                <a16:creationId xmlns="" xmlns:a16="http://schemas.microsoft.com/office/drawing/2014/main" id="{C068DBA6-B93B-488B-8DC5-DA2AE7983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03" y="2176365"/>
            <a:ext cx="7157986" cy="438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21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D39590EA-16A2-4837-9D67-58B495A6C5D1}"/>
              </a:ext>
            </a:extLst>
          </p:cNvPr>
          <p:cNvSpPr/>
          <p:nvPr/>
        </p:nvSpPr>
        <p:spPr>
          <a:xfrm>
            <a:off x="122937" y="0"/>
            <a:ext cx="609314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A prophet is without honor </a:t>
            </a:r>
          </a:p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in his own country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運動, 舞者 的圖片&#10;&#10;描述是以高可信度產生">
            <a:extLst>
              <a:ext uri="{FF2B5EF4-FFF2-40B4-BE49-F238E27FC236}">
                <a16:creationId xmlns="" xmlns:a16="http://schemas.microsoft.com/office/drawing/2014/main" id="{4CCE5DAF-FA81-4B1B-BAAE-E960077DC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85" y="1404160"/>
            <a:ext cx="5064230" cy="524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46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66FA769B-8B89-4AB4-9C2D-1B17ED3EE16A}"/>
              </a:ext>
            </a:extLst>
          </p:cNvPr>
          <p:cNvSpPr/>
          <p:nvPr/>
        </p:nvSpPr>
        <p:spPr>
          <a:xfrm>
            <a:off x="1347215" y="123930"/>
            <a:ext cx="64963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The tent of meeting</a:t>
            </a:r>
            <a:endParaRPr lang="zh-CN" alt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13B5AA0-2408-4107-A9E0-3C03B7A87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149"/>
            <a:ext cx="9144000" cy="57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534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6FD953CF-411C-40AE-825E-F9F1396365BA}"/>
              </a:ext>
            </a:extLst>
          </p:cNvPr>
          <p:cNvSpPr/>
          <p:nvPr/>
        </p:nvSpPr>
        <p:spPr>
          <a:xfrm>
            <a:off x="122626" y="66688"/>
            <a:ext cx="88987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CN" sz="4000" b="1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Part III (The Spirit): </a:t>
            </a:r>
            <a:endParaRPr lang="en-US" altLang="zh-CN" sz="4000" b="1" kern="1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altLang="zh-CN" sz="4000" b="1" kern="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Animated </a:t>
            </a:r>
            <a:r>
              <a:rPr lang="en-US" altLang="zh-CN" sz="4000" b="1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by the Spirit, </a:t>
            </a:r>
            <a:endParaRPr lang="en-US" altLang="zh-CN" sz="4000" b="1" kern="1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altLang="zh-CN" sz="4000" b="1" kern="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Engaging </a:t>
            </a:r>
            <a:r>
              <a:rPr lang="en-US" altLang="zh-CN" sz="4000" b="1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in the Church’s Mission </a:t>
            </a:r>
          </a:p>
          <a:p>
            <a:pPr algn="ctr">
              <a:spcAft>
                <a:spcPts val="0"/>
              </a:spcAft>
            </a:pP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(14 stages)</a:t>
            </a:r>
            <a:endParaRPr lang="zh-CN" altLang="en-US" sz="4000" dirty="0">
              <a:solidFill>
                <a:srgbClr val="C00000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A7D14612-11F8-4B9A-9038-5B5DF43DA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02" y="2072585"/>
            <a:ext cx="6105713" cy="457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074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69953101-BEEA-4127-8009-9EE9A9A189A8}"/>
              </a:ext>
            </a:extLst>
          </p:cNvPr>
          <p:cNvSpPr/>
          <p:nvPr/>
        </p:nvSpPr>
        <p:spPr>
          <a:xfrm>
            <a:off x="148362" y="1404203"/>
            <a:ext cx="33517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In the School of Mary, Eucharistic and Missionary Woman </a:t>
            </a:r>
          </a:p>
        </p:txBody>
      </p:sp>
      <p:pic>
        <p:nvPicPr>
          <p:cNvPr id="4" name="圖片 3" descr="一張含有 服飾, 室內 的圖片&#10;&#10;描述是以高可信度產生">
            <a:extLst>
              <a:ext uri="{FF2B5EF4-FFF2-40B4-BE49-F238E27FC236}">
                <a16:creationId xmlns="" xmlns:a16="http://schemas.microsoft.com/office/drawing/2014/main" id="{1C06CEC9-52F6-4ED8-BD1D-9EA9518B5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30" y="0"/>
            <a:ext cx="5390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65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88A6494-AF4A-4AFC-BFEC-FDB3239A3CD3}"/>
              </a:ext>
            </a:extLst>
          </p:cNvPr>
          <p:cNvSpPr/>
          <p:nvPr/>
        </p:nvSpPr>
        <p:spPr>
          <a:xfrm>
            <a:off x="366137" y="5573269"/>
            <a:ext cx="860088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000" b="1" dirty="0">
                <a:solidFill>
                  <a:srgbClr val="C0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The Mass and the Annunciation</a:t>
            </a:r>
            <a:endParaRPr lang="zh-CN" altLang="en-US" sz="5000" b="1" dirty="0">
              <a:solidFill>
                <a:srgbClr val="C00000"/>
              </a:solidFill>
            </a:endParaRPr>
          </a:p>
        </p:txBody>
      </p:sp>
      <p:pic>
        <p:nvPicPr>
          <p:cNvPr id="4" name="圖片 3" descr="一張含有 建築物 的圖片&#10;&#10;描述是以非常高的可信度產生">
            <a:extLst>
              <a:ext uri="{FF2B5EF4-FFF2-40B4-BE49-F238E27FC236}">
                <a16:creationId xmlns="" xmlns:a16="http://schemas.microsoft.com/office/drawing/2014/main" id="{48FDAF06-272C-4041-B8D4-032EF591F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880" y="13341"/>
            <a:ext cx="4721120" cy="3415659"/>
          </a:xfrm>
          <a:prstGeom prst="rect">
            <a:avLst/>
          </a:prstGeom>
        </p:spPr>
      </p:pic>
      <p:pic>
        <p:nvPicPr>
          <p:cNvPr id="6" name="圖片 5" descr="一張含有 牆, 室內 的圖片&#10;&#10;描述是以非常高的可信度產生">
            <a:extLst>
              <a:ext uri="{FF2B5EF4-FFF2-40B4-BE49-F238E27FC236}">
                <a16:creationId xmlns="" xmlns:a16="http://schemas.microsoft.com/office/drawing/2014/main" id="{09389DBC-6E43-44AA-8B50-75F3BE48D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45" y="853844"/>
            <a:ext cx="3668560" cy="444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60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9AA72FA7-23F6-4813-BE4F-A58DA5377C3A}"/>
              </a:ext>
            </a:extLst>
          </p:cNvPr>
          <p:cNvSpPr/>
          <p:nvPr/>
        </p:nvSpPr>
        <p:spPr>
          <a:xfrm>
            <a:off x="4572000" y="1949116"/>
            <a:ext cx="45109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The Magnificat, </a:t>
            </a:r>
          </a:p>
          <a:p>
            <a:r>
              <a:rPr lang="en-US" altLang="zh-CN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Mary: Ark </a:t>
            </a:r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of </a:t>
            </a:r>
          </a:p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the New Covenant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文字, 書 的圖片&#10;&#10;描述是以非常高的可信度產生">
            <a:extLst>
              <a:ext uri="{FF2B5EF4-FFF2-40B4-BE49-F238E27FC236}">
                <a16:creationId xmlns="" xmlns:a16="http://schemas.microsoft.com/office/drawing/2014/main" id="{53CE0013-D286-465B-8CB9-5A1467CB0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29" y="390848"/>
            <a:ext cx="4324471" cy="618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45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0E780A5-FB8D-496C-9C12-F29B345C2E2A}"/>
              </a:ext>
            </a:extLst>
          </p:cNvPr>
          <p:cNvSpPr/>
          <p:nvPr/>
        </p:nvSpPr>
        <p:spPr>
          <a:xfrm>
            <a:off x="834188" y="78021"/>
            <a:ext cx="7002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Jacob’s ladder and the angels, </a:t>
            </a:r>
            <a:endParaRPr lang="en-US" altLang="zh-CN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新細明體" panose="02020500000000000000" pitchFamily="18" charset="-120"/>
            </a:endParaRPr>
          </a:p>
          <a:p>
            <a:r>
              <a:rPr lang="en-US" altLang="zh-CN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Our </a:t>
            </a:r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Lady of Fatima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圖片 5" descr="一張含有 樹, 室外, 岩石 的圖片&#10;&#10;描述是以非常高的可信度產生">
            <a:extLst>
              <a:ext uri="{FF2B5EF4-FFF2-40B4-BE49-F238E27FC236}">
                <a16:creationId xmlns="" xmlns:a16="http://schemas.microsoft.com/office/drawing/2014/main" id="{93CAE7F3-F3B5-4BAE-B482-59F201FC0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542" y="1574462"/>
            <a:ext cx="3569219" cy="4747615"/>
          </a:xfrm>
          <a:prstGeom prst="rect">
            <a:avLst/>
          </a:prstGeom>
        </p:spPr>
      </p:pic>
      <p:pic>
        <p:nvPicPr>
          <p:cNvPr id="8" name="圖片 7" descr="一張含有 大自然 的圖片&#10;&#10;描述是以高可信度產生">
            <a:extLst>
              <a:ext uri="{FF2B5EF4-FFF2-40B4-BE49-F238E27FC236}">
                <a16:creationId xmlns="" xmlns:a16="http://schemas.microsoft.com/office/drawing/2014/main" id="{4A30A7D1-42F6-490A-805F-92DD373C2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62" y="2270862"/>
            <a:ext cx="4967069" cy="335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4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3D0AD4C-C900-432B-A3F7-4372A8E84570}"/>
              </a:ext>
            </a:extLst>
          </p:cNvPr>
          <p:cNvSpPr/>
          <p:nvPr/>
        </p:nvSpPr>
        <p:spPr>
          <a:xfrm>
            <a:off x="1023400" y="5394863"/>
            <a:ext cx="69276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The living Water that Flows from the Pierced </a:t>
            </a:r>
            <a:r>
              <a:rPr lang="en-US" altLang="zh-CN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Heart</a:t>
            </a:r>
            <a:endParaRPr lang="zh-CN" altLang="en-US" sz="4000" dirty="0">
              <a:solidFill>
                <a:srgbClr val="7030A0"/>
              </a:solidFill>
            </a:endParaRPr>
          </a:p>
        </p:txBody>
      </p:sp>
      <p:pic>
        <p:nvPicPr>
          <p:cNvPr id="4" name="圖片 3" descr="一張含有 個人, 穿著 的圖片&#10;&#10;描述是以非常高的可信度產生">
            <a:extLst>
              <a:ext uri="{FF2B5EF4-FFF2-40B4-BE49-F238E27FC236}">
                <a16:creationId xmlns="" xmlns:a16="http://schemas.microsoft.com/office/drawing/2014/main" id="{06476CE5-8C88-44D7-9546-7EAFB7B4B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34" y="230114"/>
            <a:ext cx="3312139" cy="498378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C95675E6-6AD2-496B-BA77-87CE3AEBF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846" y="648794"/>
            <a:ext cx="4101478" cy="41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058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9FD90E6B-C957-480A-A3B5-57EFCE68A4E8}"/>
              </a:ext>
            </a:extLst>
          </p:cNvPr>
          <p:cNvSpPr/>
          <p:nvPr/>
        </p:nvSpPr>
        <p:spPr>
          <a:xfrm>
            <a:off x="1762770" y="0"/>
            <a:ext cx="55100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Our Lady of Lourdes</a:t>
            </a:r>
            <a:endParaRPr lang="zh-CN" altLang="en-US" sz="5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草, 室內, 沙發 的圖片&#10;&#10;描述是以非常高的可信度產生">
            <a:extLst>
              <a:ext uri="{FF2B5EF4-FFF2-40B4-BE49-F238E27FC236}">
                <a16:creationId xmlns="" xmlns:a16="http://schemas.microsoft.com/office/drawing/2014/main" id="{EF9C2B5E-121E-4023-B93B-45CD4F6D3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990" y="957977"/>
            <a:ext cx="4567982" cy="571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39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BAA90444-07A3-4515-B4CB-E8926C94A296}"/>
              </a:ext>
            </a:extLst>
          </p:cNvPr>
          <p:cNvSpPr/>
          <p:nvPr/>
        </p:nvSpPr>
        <p:spPr>
          <a:xfrm>
            <a:off x="158023" y="180186"/>
            <a:ext cx="7885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The water gushing from Christ’s side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個人, 服飾, 女性, 室內 的圖片&#10;&#10;描述是以非常高的可信度產生">
            <a:extLst>
              <a:ext uri="{FF2B5EF4-FFF2-40B4-BE49-F238E27FC236}">
                <a16:creationId xmlns="" xmlns:a16="http://schemas.microsoft.com/office/drawing/2014/main" id="{84E905E8-4AD7-4873-801F-3A27CE182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80" y="1336117"/>
            <a:ext cx="462915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573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2231A821-DD5C-47ED-9991-9FEFA95D0268}"/>
              </a:ext>
            </a:extLst>
          </p:cNvPr>
          <p:cNvSpPr/>
          <p:nvPr/>
        </p:nvSpPr>
        <p:spPr>
          <a:xfrm>
            <a:off x="484150" y="5503084"/>
            <a:ext cx="83520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The Mass and the disciples at Emmaus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個人, 室內, 坐, 牆 的圖片&#10;&#10;描述是以非常高的可信度產生">
            <a:extLst>
              <a:ext uri="{FF2B5EF4-FFF2-40B4-BE49-F238E27FC236}">
                <a16:creationId xmlns="" xmlns:a16="http://schemas.microsoft.com/office/drawing/2014/main" id="{E33E29E3-B8E9-44C5-9932-3F8A27B6A6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40" y="0"/>
            <a:ext cx="4850559" cy="3829921"/>
          </a:xfrm>
          <a:prstGeom prst="rect">
            <a:avLst/>
          </a:prstGeom>
        </p:spPr>
      </p:pic>
      <p:pic>
        <p:nvPicPr>
          <p:cNvPr id="6" name="圖片 5" descr="一張含有 室內, 地板, 個人, 法衣 的圖片&#10;&#10;描述是以非常高的可信度產生">
            <a:extLst>
              <a:ext uri="{FF2B5EF4-FFF2-40B4-BE49-F238E27FC236}">
                <a16:creationId xmlns="" xmlns:a16="http://schemas.microsoft.com/office/drawing/2014/main" id="{B34BBC1C-AA91-4FF2-AB88-D412D7041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9" y="496667"/>
            <a:ext cx="3930103" cy="481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404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93F4DCD4-E18D-4943-A885-D7348EADC445}"/>
              </a:ext>
            </a:extLst>
          </p:cNvPr>
          <p:cNvSpPr/>
          <p:nvPr/>
        </p:nvSpPr>
        <p:spPr>
          <a:xfrm>
            <a:off x="78218" y="107519"/>
            <a:ext cx="57467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rgbClr val="7030A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“All Things New” (3 stages)</a:t>
            </a:r>
            <a:endParaRPr lang="zh-CN" altLang="en-US" sz="4000" dirty="0">
              <a:solidFill>
                <a:srgbClr val="7030A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638202B4-5FD4-4CB9-B83F-AE7293B3C98D}"/>
              </a:ext>
            </a:extLst>
          </p:cNvPr>
          <p:cNvSpPr/>
          <p:nvPr/>
        </p:nvSpPr>
        <p:spPr>
          <a:xfrm>
            <a:off x="217498" y="5352474"/>
            <a:ext cx="85692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4000" b="1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The sorrowful Heart of Jesus and Mary, Our Lady of the Blessed Sacrament</a:t>
            </a:r>
            <a:endParaRPr lang="zh-CN" altLang="zh-CN" sz="4000" b="1" kern="1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圖片 4" descr="一張含有 個人, 女性, 牆, 室內 的圖片&#10;&#10;描述是以高可信度產生">
            <a:extLst>
              <a:ext uri="{FF2B5EF4-FFF2-40B4-BE49-F238E27FC236}">
                <a16:creationId xmlns="" xmlns:a16="http://schemas.microsoft.com/office/drawing/2014/main" id="{FA1FEFA4-0742-4BB6-B9BE-CC4DFDE4A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85" y="895722"/>
            <a:ext cx="6449245" cy="437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1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BE3E0736-2BE5-43A2-8D99-BAA48A6874FA}"/>
              </a:ext>
            </a:extLst>
          </p:cNvPr>
          <p:cNvSpPr/>
          <p:nvPr/>
        </p:nvSpPr>
        <p:spPr>
          <a:xfrm>
            <a:off x="32847" y="4351525"/>
            <a:ext cx="88143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God alone shall </a:t>
            </a:r>
            <a:r>
              <a:rPr lang="en-US" altLang="zh-CN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you worship</a:t>
            </a:r>
            <a:r>
              <a:rPr lang="en-US" altLang="zh-C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, </a:t>
            </a:r>
          </a:p>
          <a:p>
            <a:pPr algn="ctr"/>
            <a:r>
              <a:rPr lang="en-US" altLang="zh-C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“choose life”</a:t>
            </a:r>
            <a:endParaRPr lang="zh-CN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4978CCC8-06A7-40D2-9DB0-56A4CFDACE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66"/>
          <a:stretch/>
        </p:blipFill>
        <p:spPr>
          <a:xfrm>
            <a:off x="0" y="0"/>
            <a:ext cx="5588453" cy="391151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017F2598-C301-4858-A5CE-BEB2E2DC77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943" y="829996"/>
            <a:ext cx="3073996" cy="352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532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6E803F50-4794-4354-BE4D-DDE51155143B}"/>
              </a:ext>
            </a:extLst>
          </p:cNvPr>
          <p:cNvSpPr/>
          <p:nvPr/>
        </p:nvSpPr>
        <p:spPr>
          <a:xfrm>
            <a:off x="342552" y="95407"/>
            <a:ext cx="8463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Mary gives birth to a people of adorers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桌, 室內, 建築物, 地面 的圖片&#10;&#10;描述是以非常高的可信度產生">
            <a:extLst>
              <a:ext uri="{FF2B5EF4-FFF2-40B4-BE49-F238E27FC236}">
                <a16:creationId xmlns="" xmlns:a16="http://schemas.microsoft.com/office/drawing/2014/main" id="{30A488AA-DC09-47D8-9282-3CADB1BAD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5" y="2669677"/>
            <a:ext cx="4422415" cy="2465496"/>
          </a:xfrm>
          <a:prstGeom prst="rect">
            <a:avLst/>
          </a:prstGeom>
        </p:spPr>
      </p:pic>
      <p:pic>
        <p:nvPicPr>
          <p:cNvPr id="6" name="圖片 5" descr="一張含有 服飾, 擺姿勢, 洋裝, 女性 的圖片&#10;&#10;描述是以高可信度產生">
            <a:extLst>
              <a:ext uri="{FF2B5EF4-FFF2-40B4-BE49-F238E27FC236}">
                <a16:creationId xmlns="" xmlns:a16="http://schemas.microsoft.com/office/drawing/2014/main" id="{E345A7E0-1DAC-4BB8-9E1C-FCD11A2D5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004" y="946338"/>
            <a:ext cx="3960381" cy="581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394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A570D694-EE82-4E16-96BF-15FE397FF313}"/>
              </a:ext>
            </a:extLst>
          </p:cNvPr>
          <p:cNvSpPr/>
          <p:nvPr/>
        </p:nvSpPr>
        <p:spPr>
          <a:xfrm>
            <a:off x="258850" y="5866422"/>
            <a:ext cx="68907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The Lamb shall be its Light</a:t>
            </a:r>
            <a:endParaRPr lang="zh-CN" alt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狗, 哺乳類 的圖片&#10;&#10;描述是以高可信度產生">
            <a:extLst>
              <a:ext uri="{FF2B5EF4-FFF2-40B4-BE49-F238E27FC236}">
                <a16:creationId xmlns="" xmlns:a16="http://schemas.microsoft.com/office/drawing/2014/main" id="{B876FBB4-88E4-4BA9-9EDF-070BA5F64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842" y="0"/>
            <a:ext cx="378142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987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C6BE304A-2A00-4B2E-A9CA-2A74FC13F018}"/>
              </a:ext>
            </a:extLst>
          </p:cNvPr>
          <p:cNvSpPr/>
          <p:nvPr/>
        </p:nvSpPr>
        <p:spPr>
          <a:xfrm>
            <a:off x="96253" y="0"/>
            <a:ext cx="88151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4800" b="1" kern="100" dirty="0">
                <a:solidFill>
                  <a:srgbClr val="7030A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The Five Graces of Adoration </a:t>
            </a:r>
          </a:p>
          <a:p>
            <a:pPr algn="just">
              <a:spcAft>
                <a:spcPts val="0"/>
              </a:spcAft>
            </a:pPr>
            <a:r>
              <a:rPr lang="en-US" altLang="zh-CN" sz="4800" b="1" kern="100" dirty="0">
                <a:solidFill>
                  <a:srgbClr val="7030A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and </a:t>
            </a:r>
            <a:r>
              <a:rPr lang="en-US" altLang="zh-CN" sz="4800" b="1" kern="100" dirty="0" smtClean="0">
                <a:solidFill>
                  <a:srgbClr val="7030A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Mission</a:t>
            </a:r>
            <a:endParaRPr lang="zh-CN" altLang="zh-CN" sz="4800" b="1" kern="100" dirty="0">
              <a:solidFill>
                <a:srgbClr val="7030A0"/>
              </a:solidFill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38AACFFB-CD28-45C8-9216-2FE2017CCE2E}"/>
              </a:ext>
            </a:extLst>
          </p:cNvPr>
          <p:cNvSpPr/>
          <p:nvPr/>
        </p:nvSpPr>
        <p:spPr>
          <a:xfrm>
            <a:off x="1648954" y="5933033"/>
            <a:ext cx="75925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The Transfiguration and mission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圖片 4" descr="一張含有 文字, 書, 室外, 個人 的圖片&#10;&#10;描述是以高可信度產生">
            <a:extLst>
              <a:ext uri="{FF2B5EF4-FFF2-40B4-BE49-F238E27FC236}">
                <a16:creationId xmlns="" xmlns:a16="http://schemas.microsoft.com/office/drawing/2014/main" id="{4C852B6D-69AB-4177-B183-7E02B6902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53" y="1415997"/>
            <a:ext cx="5709736" cy="451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638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C0E9A136-ADD7-4236-953E-548F8B1339F5}"/>
              </a:ext>
            </a:extLst>
          </p:cNvPr>
          <p:cNvSpPr/>
          <p:nvPr/>
        </p:nvSpPr>
        <p:spPr>
          <a:xfrm>
            <a:off x="1344343" y="260392"/>
            <a:ext cx="635539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“Abide in my love” </a:t>
            </a:r>
          </a:p>
          <a:p>
            <a:pPr algn="ctr"/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(the grace of transformation)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個人, 小孩, 年輕 的圖片&#10;&#10;描述是以非常高的可信度產生">
            <a:extLst>
              <a:ext uri="{FF2B5EF4-FFF2-40B4-BE49-F238E27FC236}">
                <a16:creationId xmlns="" xmlns:a16="http://schemas.microsoft.com/office/drawing/2014/main" id="{594A9866-B922-4F60-A2AD-77B820067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874563"/>
            <a:ext cx="571500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410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F2FD211B-CD69-4F84-9BC9-FA2A1AA2BE0A}"/>
              </a:ext>
            </a:extLst>
          </p:cNvPr>
          <p:cNvSpPr/>
          <p:nvPr/>
        </p:nvSpPr>
        <p:spPr>
          <a:xfrm>
            <a:off x="266448" y="5151856"/>
            <a:ext cx="77224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Vocations </a:t>
            </a:r>
          </a:p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(graces of reparation and salvation)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B52D09DF-8FEB-4A54-95EF-7C3CE5ADA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92" y="382705"/>
            <a:ext cx="6276721" cy="440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477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CCC7ABE5-0BF2-42B5-8C75-A4E5EE9106B8}"/>
              </a:ext>
            </a:extLst>
          </p:cNvPr>
          <p:cNvSpPr/>
          <p:nvPr/>
        </p:nvSpPr>
        <p:spPr>
          <a:xfrm>
            <a:off x="3475931" y="180966"/>
            <a:ext cx="52714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The reign of the Eucharist in the soul (grace of sanctification)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圖片 4" descr="一張含有 牆, 室內 的圖片&#10;&#10;描述是以非常高的可信度產生">
            <a:extLst>
              <a:ext uri="{FF2B5EF4-FFF2-40B4-BE49-F238E27FC236}">
                <a16:creationId xmlns="" xmlns:a16="http://schemas.microsoft.com/office/drawing/2014/main" id="{6F5063C2-5140-4FC7-A6B9-FBFA61DC9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47" y="2454381"/>
            <a:ext cx="6838652" cy="387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694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C82936A0-41E7-4952-AACE-B6D3DB1A7561}"/>
              </a:ext>
            </a:extLst>
          </p:cNvPr>
          <p:cNvSpPr/>
          <p:nvPr/>
        </p:nvSpPr>
        <p:spPr>
          <a:xfrm>
            <a:off x="2094657" y="125685"/>
            <a:ext cx="516096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The Samaritan Woman </a:t>
            </a:r>
          </a:p>
          <a:p>
            <a:pPr algn="ctr"/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</a:rPr>
              <a:t>(grace of restoration)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室外, 樹, 個人, 地面 的圖片&#10;&#10;描述是以高可信度產生">
            <a:extLst>
              <a:ext uri="{FF2B5EF4-FFF2-40B4-BE49-F238E27FC236}">
                <a16:creationId xmlns="" xmlns:a16="http://schemas.microsoft.com/office/drawing/2014/main" id="{B75609E1-5590-473D-A9CB-06581ACC4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98" y="1565339"/>
            <a:ext cx="6378604" cy="510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23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414176EF-BD97-4903-ABFB-DA8B98A309D1}"/>
              </a:ext>
            </a:extLst>
          </p:cNvPr>
          <p:cNvSpPr/>
          <p:nvPr/>
        </p:nvSpPr>
        <p:spPr>
          <a:xfrm>
            <a:off x="578985" y="234434"/>
            <a:ext cx="84832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God frees me from idols</a:t>
            </a:r>
            <a:endParaRPr lang="zh-CN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文字, 地圖, 動物, 螢幕擷取畫面 的圖片&#10;&#10;描述是以低可信度產生">
            <a:extLst>
              <a:ext uri="{FF2B5EF4-FFF2-40B4-BE49-F238E27FC236}">
                <a16:creationId xmlns="" xmlns:a16="http://schemas.microsoft.com/office/drawing/2014/main" id="{17B9C16A-FA7E-49C3-8CFA-9EDC64CAF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56" y="1219200"/>
            <a:ext cx="4808602" cy="3601810"/>
          </a:xfrm>
          <a:prstGeom prst="rect">
            <a:avLst/>
          </a:prstGeom>
        </p:spPr>
      </p:pic>
      <p:pic>
        <p:nvPicPr>
          <p:cNvPr id="6" name="圖片 5" descr="一張含有 書, 文字 的圖片&#10;&#10;描述是以高可信度產生">
            <a:extLst>
              <a:ext uri="{FF2B5EF4-FFF2-40B4-BE49-F238E27FC236}">
                <a16:creationId xmlns="" xmlns:a16="http://schemas.microsoft.com/office/drawing/2014/main" id="{C00EC255-5AD7-4DB4-AFD1-D301BFDD19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58" y="2197768"/>
            <a:ext cx="4150773" cy="464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29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221EFB87-F54A-4727-87F2-B41B7C5626E9}"/>
              </a:ext>
            </a:extLst>
          </p:cNvPr>
          <p:cNvSpPr/>
          <p:nvPr/>
        </p:nvSpPr>
        <p:spPr>
          <a:xfrm>
            <a:off x="75965" y="141906"/>
            <a:ext cx="87634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smtClean="0">
                <a:solidFill>
                  <a:srgbClr val="C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Prophets: meet </a:t>
            </a:r>
            <a:r>
              <a:rPr lang="en-US" altLang="zh-CN" sz="4800" b="1" dirty="0">
                <a:solidFill>
                  <a:srgbClr val="C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God on </a:t>
            </a:r>
            <a:r>
              <a:rPr lang="en-US" altLang="zh-CN" sz="4800" b="1" dirty="0" smtClean="0">
                <a:solidFill>
                  <a:srgbClr val="C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Mountain</a:t>
            </a:r>
            <a:endParaRPr lang="zh-CN" altLang="en-US" sz="4800" b="1" dirty="0">
              <a:solidFill>
                <a:srgbClr val="C00000"/>
              </a:solidFill>
            </a:endParaRPr>
          </a:p>
        </p:txBody>
      </p:sp>
      <p:pic>
        <p:nvPicPr>
          <p:cNvPr id="4" name="圖片 3" descr="一張含有 大自然 的圖片&#10;&#10;描述是以高可信度產生">
            <a:extLst>
              <a:ext uri="{FF2B5EF4-FFF2-40B4-BE49-F238E27FC236}">
                <a16:creationId xmlns="" xmlns:a16="http://schemas.microsoft.com/office/drawing/2014/main" id="{8D5A980C-0BE0-4BE2-8C19-7C5A050F3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50" y="1120858"/>
            <a:ext cx="7919743" cy="53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21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CED36BFA-37F9-47D8-9A6B-1FDBD9103693}"/>
              </a:ext>
            </a:extLst>
          </p:cNvPr>
          <p:cNvSpPr/>
          <p:nvPr/>
        </p:nvSpPr>
        <p:spPr>
          <a:xfrm>
            <a:off x="609601" y="5077326"/>
            <a:ext cx="10489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The calling of Samuel</a:t>
            </a:r>
            <a:endParaRPr lang="zh-CN" alt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一張含有 室內, 坐 的圖片&#10;&#10;描述是以高可信度產生">
            <a:extLst>
              <a:ext uri="{FF2B5EF4-FFF2-40B4-BE49-F238E27FC236}">
                <a16:creationId xmlns="" xmlns:a16="http://schemas.microsoft.com/office/drawing/2014/main" id="{0E474E91-7324-4CF2-A3E4-33A388802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1" y="326858"/>
            <a:ext cx="6626269" cy="452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79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6F23450F-32DF-457B-801B-57A8D25ECFF0}"/>
              </a:ext>
            </a:extLst>
          </p:cNvPr>
          <p:cNvSpPr/>
          <p:nvPr/>
        </p:nvSpPr>
        <p:spPr>
          <a:xfrm>
            <a:off x="223157" y="112263"/>
            <a:ext cx="83513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</a:rPr>
              <a:t>The Incarnation, and the birth of Jesus at Bethlehem</a:t>
            </a:r>
            <a:endParaRPr lang="zh-CN" alt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3B72A73C-DBB8-4F17-8EA9-5F880C93E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37" y="1988457"/>
            <a:ext cx="6754949" cy="422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30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7216</TotalTime>
  <Words>532</Words>
  <Application>Microsoft Office PowerPoint</Application>
  <PresentationFormat>如螢幕大小 (4:3)</PresentationFormat>
  <Paragraphs>87</Paragraphs>
  <Slides>56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56</vt:i4>
      </vt:variant>
    </vt:vector>
  </HeadingPairs>
  <TitlesOfParts>
    <vt:vector size="57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Lee Annie</dc:creator>
  <cp:lastModifiedBy>User</cp:lastModifiedBy>
  <cp:revision>30</cp:revision>
  <dcterms:created xsi:type="dcterms:W3CDTF">2018-05-03T03:26:04Z</dcterms:created>
  <dcterms:modified xsi:type="dcterms:W3CDTF">2018-05-17T12:59:58Z</dcterms:modified>
</cp:coreProperties>
</file>