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92.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84"/>
  </p:handoutMasterIdLst>
  <p:sldIdLst>
    <p:sldId id="256" r:id="rId2"/>
    <p:sldId id="257" r:id="rId3"/>
    <p:sldId id="258" r:id="rId4"/>
    <p:sldId id="406" r:id="rId5"/>
    <p:sldId id="260" r:id="rId6"/>
    <p:sldId id="261" r:id="rId7"/>
    <p:sldId id="385" r:id="rId8"/>
    <p:sldId id="262" r:id="rId9"/>
    <p:sldId id="263" r:id="rId10"/>
    <p:sldId id="264" r:id="rId11"/>
    <p:sldId id="381" r:id="rId12"/>
    <p:sldId id="382" r:id="rId13"/>
    <p:sldId id="383" r:id="rId14"/>
    <p:sldId id="38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386" r:id="rId28"/>
    <p:sldId id="387" r:id="rId29"/>
    <p:sldId id="388" r:id="rId30"/>
    <p:sldId id="278" r:id="rId31"/>
    <p:sldId id="279" r:id="rId32"/>
    <p:sldId id="280" r:id="rId33"/>
    <p:sldId id="281" r:id="rId34"/>
    <p:sldId id="282" r:id="rId35"/>
    <p:sldId id="407" r:id="rId36"/>
    <p:sldId id="283" r:id="rId37"/>
    <p:sldId id="284" r:id="rId38"/>
    <p:sldId id="285" r:id="rId39"/>
    <p:sldId id="286" r:id="rId40"/>
    <p:sldId id="287" r:id="rId41"/>
    <p:sldId id="288" r:id="rId42"/>
    <p:sldId id="389"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90" r:id="rId66"/>
    <p:sldId id="391" r:id="rId67"/>
    <p:sldId id="392" r:id="rId68"/>
    <p:sldId id="393" r:id="rId69"/>
    <p:sldId id="394" r:id="rId70"/>
    <p:sldId id="395" r:id="rId71"/>
    <p:sldId id="396" r:id="rId72"/>
    <p:sldId id="397" r:id="rId73"/>
    <p:sldId id="398" r:id="rId74"/>
    <p:sldId id="311" r:id="rId75"/>
    <p:sldId id="399" r:id="rId76"/>
    <p:sldId id="400" r:id="rId77"/>
    <p:sldId id="402" r:id="rId78"/>
    <p:sldId id="409" r:id="rId79"/>
    <p:sldId id="403" r:id="rId80"/>
    <p:sldId id="401" r:id="rId81"/>
    <p:sldId id="404" r:id="rId82"/>
    <p:sldId id="405" r:id="rId8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88" d="100"/>
          <a:sy n="88" d="100"/>
        </p:scale>
        <p:origin x="-568" y="276"/>
      </p:cViewPr>
      <p:guideLst>
        <p:guide orient="horz" pos="2160"/>
        <p:guide pos="2880"/>
      </p:guideLst>
    </p:cSldViewPr>
  </p:slideViewPr>
  <p:notesTextViewPr>
    <p:cViewPr>
      <p:scale>
        <a:sx n="1" d="1"/>
        <a:sy n="1" d="1"/>
      </p:scale>
      <p:origin x="0" y="0"/>
    </p:cViewPr>
  </p:notesTextViewPr>
  <p:sorterViewPr>
    <p:cViewPr>
      <p:scale>
        <a:sx n="100" d="100"/>
        <a:sy n="100" d="100"/>
      </p:scale>
      <p:origin x="0" y="370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3B36F8F-4B52-4665-B343-20CFF34205A0}" type="datetimeFigureOut">
              <a:rPr lang="zh-HK" altLang="en-US" smtClean="0"/>
              <a:t>20/9/2018</a:t>
            </a:fld>
            <a:endParaRPr lang="zh-HK"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2840C2B-9D47-472C-9659-702B92AE41FB}" type="slidenum">
              <a:rPr lang="zh-HK" altLang="en-US" smtClean="0"/>
              <a:t>‹#›</a:t>
            </a:fld>
            <a:endParaRPr lang="zh-HK" altLang="en-US"/>
          </a:p>
        </p:txBody>
      </p:sp>
    </p:spTree>
    <p:extLst>
      <p:ext uri="{BB962C8B-B14F-4D97-AF65-F5344CB8AC3E}">
        <p14:creationId xmlns:p14="http://schemas.microsoft.com/office/powerpoint/2010/main" val="29051658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383604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208338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214553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208869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351941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212876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108036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312914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304187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9080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250AD01-0BD1-4654-99E5-25975F840F1E}" type="datetimeFigureOut">
              <a:rPr lang="zh-CN" altLang="en-US" smtClean="0"/>
              <a:t>2018/9/20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418480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0AD01-0BD1-4654-99E5-25975F840F1E}" type="datetimeFigureOut">
              <a:rPr lang="zh-CN" altLang="en-US" smtClean="0"/>
              <a:t>2018/9/20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F22BB-7EB0-42D3-8615-EA82EAE1E65F}" type="slidenum">
              <a:rPr lang="zh-CN" altLang="en-US" smtClean="0"/>
              <a:t>‹#›</a:t>
            </a:fld>
            <a:endParaRPr lang="zh-CN" altLang="en-US"/>
          </a:p>
        </p:txBody>
      </p:sp>
    </p:spTree>
    <p:extLst>
      <p:ext uri="{BB962C8B-B14F-4D97-AF65-F5344CB8AC3E}">
        <p14:creationId xmlns:p14="http://schemas.microsoft.com/office/powerpoint/2010/main" val="21713818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3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67.jpg"/><Relationship Id="rId4" Type="http://schemas.openxmlformats.org/officeDocument/2006/relationships/image" Target="../media/image66.jpg"/></Relationships>
</file>

<file path=ppt/slides/_rels/slide4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73.jpg"/><Relationship Id="rId4" Type="http://schemas.openxmlformats.org/officeDocument/2006/relationships/image" Target="../media/image52.jpg"/></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56.jp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7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80.jpg"/><Relationship Id="rId1" Type="http://schemas.openxmlformats.org/officeDocument/2006/relationships/slideLayout" Target="../slideLayouts/slideLayout2.xml"/><Relationship Id="rId5" Type="http://schemas.openxmlformats.org/officeDocument/2006/relationships/image" Target="../media/image82.jpg"/><Relationship Id="rId4" Type="http://schemas.openxmlformats.org/officeDocument/2006/relationships/image" Target="../media/image81.jpeg"/></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5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4.jp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57.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2.xml"/><Relationship Id="rId4" Type="http://schemas.openxmlformats.org/officeDocument/2006/relationships/image" Target="../media/image85.jpg"/></Relationships>
</file>

<file path=ppt/slides/_rels/slide5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2.xml"/><Relationship Id="rId4" Type="http://schemas.openxmlformats.org/officeDocument/2006/relationships/image" Target="../media/image88.jpg"/></Relationships>
</file>

<file path=ppt/slides/_rels/slide5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6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72.jpg"/><Relationship Id="rId1" Type="http://schemas.openxmlformats.org/officeDocument/2006/relationships/slideLayout" Target="../slideLayouts/slideLayout2.xml"/><Relationship Id="rId5" Type="http://schemas.openxmlformats.org/officeDocument/2006/relationships/image" Target="../media/image92.jpg"/><Relationship Id="rId4" Type="http://schemas.openxmlformats.org/officeDocument/2006/relationships/image" Target="../media/image20.jpg"/></Relationships>
</file>

<file path=ppt/slides/_rels/slide6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E2AD4FC-C81E-4BAA-8428-9B3667A1CB76}"/>
              </a:ext>
            </a:extLst>
          </p:cNvPr>
          <p:cNvSpPr/>
          <p:nvPr/>
        </p:nvSpPr>
        <p:spPr>
          <a:xfrm>
            <a:off x="348176" y="4257172"/>
            <a:ext cx="8447648" cy="1631216"/>
          </a:xfrm>
          <a:prstGeom prst="rect">
            <a:avLst/>
          </a:prstGeom>
        </p:spPr>
        <p:txBody>
          <a:bodyPr wrap="square">
            <a:spAutoFit/>
          </a:bodyPr>
          <a:lstStyle/>
          <a:p>
            <a:pPr algn="ctr" hangingPunct="0">
              <a:spcAft>
                <a:spcPts val="0"/>
              </a:spcAft>
            </a:pPr>
            <a:r>
              <a:rPr lang="en-GB" altLang="zh-CN" sz="5000" b="1" kern="1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Lucida Sans" panose="020B0602030504020204" pitchFamily="34" charset="0"/>
              </a:rPr>
              <a:t>——</a:t>
            </a:r>
            <a:r>
              <a:rPr lang="en-US" altLang="zh-CN" sz="3600" b="1" i="1" kern="1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The beautiful dream of lover</a:t>
            </a:r>
            <a:r>
              <a:rPr lang="en-GB" altLang="zh-CN" sz="5000" b="1" kern="1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Lucida Sans" panose="020B0602030504020204" pitchFamily="34" charset="0"/>
              </a:rPr>
              <a:t>——</a:t>
            </a:r>
            <a:endParaRPr lang="zh-CN" altLang="zh-CN" sz="5000" b="1" kern="100" dirty="0">
              <a:solidFill>
                <a:srgbClr val="FF0000"/>
              </a:solidFill>
              <a:effectLst>
                <a:outerShdw blurRad="38100" dist="38100" dir="2700000" algn="tl">
                  <a:srgbClr val="000000">
                    <a:alpha val="43137"/>
                  </a:srgbClr>
                </a:outerShdw>
              </a:effectLst>
              <a:latin typeface="Liberation Serif"/>
              <a:ea typeface="新細明體" panose="02020500000000000000" pitchFamily="18" charset="-120"/>
              <a:cs typeface="Lucida Sans" panose="020B0602030504020204" pitchFamily="34" charset="0"/>
            </a:endParaRPr>
          </a:p>
          <a:p>
            <a:pPr algn="ctr" hangingPunct="0">
              <a:spcAft>
                <a:spcPts val="0"/>
              </a:spcAft>
            </a:pPr>
            <a:r>
              <a:rPr lang="zh-CN" altLang="zh-CN" sz="5000" b="1" kern="1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CN" sz="5000" b="1" kern="1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PEAM</a:t>
            </a:r>
            <a:r>
              <a:rPr lang="zh-CN" altLang="zh-CN" sz="5000" b="1" kern="1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zh-CN" altLang="zh-CN" sz="5000" b="1" kern="100" dirty="0">
              <a:solidFill>
                <a:srgbClr val="FF0000"/>
              </a:solidFill>
              <a:effectLst>
                <a:outerShdw blurRad="38100" dist="38100" dir="2700000" algn="tl">
                  <a:srgbClr val="000000">
                    <a:alpha val="43137"/>
                  </a:srgbClr>
                </a:outerShdw>
              </a:effectLst>
              <a:latin typeface="Liberation Serif"/>
              <a:ea typeface="新細明體" panose="02020500000000000000" pitchFamily="18" charset="-120"/>
              <a:cs typeface="Lucida Sans" panose="020B0602030504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504" y="-286328"/>
            <a:ext cx="3413619" cy="439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76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0CB58DF1-7A0C-4B00-9DA8-BB5C354A96AB}"/>
              </a:ext>
            </a:extLst>
          </p:cNvPr>
          <p:cNvSpPr>
            <a:spLocks noGrp="1"/>
          </p:cNvSpPr>
          <p:nvPr>
            <p:ph idx="1"/>
          </p:nvPr>
        </p:nvSpPr>
        <p:spPr>
          <a:xfrm>
            <a:off x="154746" y="119270"/>
            <a:ext cx="4649168" cy="6553200"/>
          </a:xfrm>
        </p:spPr>
        <p:txBody>
          <a:bodyPr>
            <a:normAutofit/>
          </a:bodyPr>
          <a:lstStyle/>
          <a:p>
            <a:pPr marL="0" indent="0">
              <a:buNone/>
            </a:pPr>
            <a:r>
              <a:rPr lang="en-GB" altLang="zh-CN" sz="3600" dirty="0"/>
              <a:t>The crowds that came to Jesus at that time were not necessarily His disciples. They might not even have met Him. However, they heard of what Jesus said and did, and were </a:t>
            </a:r>
            <a:r>
              <a:rPr lang="en-GB" altLang="zh-CN" sz="3600" b="1" dirty="0">
                <a:effectLst>
                  <a:outerShdw blurRad="38100" dist="38100" dir="2700000" algn="tl">
                    <a:srgbClr val="000000">
                      <a:alpha val="43137"/>
                    </a:srgbClr>
                  </a:outerShdw>
                </a:effectLst>
              </a:rPr>
              <a:t>willing to bring </a:t>
            </a:r>
            <a:r>
              <a:rPr lang="en-GB" altLang="zh-CN" sz="3600" dirty="0"/>
              <a:t>their anguished families and friends to humbly come to this stranger Jesus.</a:t>
            </a:r>
            <a:endParaRPr lang="zh-CN" altLang="en-US" sz="3600" dirty="0">
              <a:latin typeface="標楷體" panose="03000509000000000000" pitchFamily="65" charset="-120"/>
              <a:ea typeface="標楷體" panose="03000509000000000000" pitchFamily="65" charset="-120"/>
            </a:endParaRPr>
          </a:p>
        </p:txBody>
      </p:sp>
      <p:pic>
        <p:nvPicPr>
          <p:cNvPr id="7" name="圖片 6" descr="一張含有 個人, 牆, 室內, 馬 的圖片&#10;&#10;描述是以非常高的可信度產生">
            <a:extLst>
              <a:ext uri="{FF2B5EF4-FFF2-40B4-BE49-F238E27FC236}">
                <a16:creationId xmlns:a16="http://schemas.microsoft.com/office/drawing/2014/main" xmlns="" id="{9136F161-0F31-401E-A80D-457DAC608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14" y="912652"/>
            <a:ext cx="4185340" cy="4520874"/>
          </a:xfrm>
          <a:prstGeom prst="rect">
            <a:avLst/>
          </a:prstGeom>
        </p:spPr>
      </p:pic>
    </p:spTree>
    <p:extLst>
      <p:ext uri="{BB962C8B-B14F-4D97-AF65-F5344CB8AC3E}">
        <p14:creationId xmlns:p14="http://schemas.microsoft.com/office/powerpoint/2010/main" val="307665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0CB58DF1-7A0C-4B00-9DA8-BB5C354A96AB}"/>
              </a:ext>
            </a:extLst>
          </p:cNvPr>
          <p:cNvSpPr>
            <a:spLocks noGrp="1"/>
          </p:cNvSpPr>
          <p:nvPr>
            <p:ph idx="1"/>
          </p:nvPr>
        </p:nvSpPr>
        <p:spPr>
          <a:xfrm>
            <a:off x="154746" y="119270"/>
            <a:ext cx="4649168" cy="6553200"/>
          </a:xfrm>
        </p:spPr>
        <p:txBody>
          <a:bodyPr>
            <a:normAutofit/>
          </a:bodyPr>
          <a:lstStyle/>
          <a:p>
            <a:pPr marL="0" indent="0">
              <a:buNone/>
            </a:pPr>
            <a:r>
              <a:rPr lang="en-GB" altLang="zh-CN" sz="3600" dirty="0"/>
              <a:t>They </a:t>
            </a:r>
            <a:r>
              <a:rPr lang="en-GB" altLang="zh-CN" sz="3600" b="1" dirty="0">
                <a:effectLst>
                  <a:outerShdw blurRad="38100" dist="38100" dir="2700000" algn="tl">
                    <a:srgbClr val="000000">
                      <a:alpha val="43137"/>
                    </a:srgbClr>
                  </a:outerShdw>
                </a:effectLst>
              </a:rPr>
              <a:t>admitted</a:t>
            </a:r>
            <a:r>
              <a:rPr lang="en-GB" altLang="zh-CN" sz="3600" dirty="0"/>
              <a:t> their weaknesses; and with </a:t>
            </a:r>
            <a:r>
              <a:rPr lang="en-GB" altLang="zh-CN" sz="3600" b="1" dirty="0">
                <a:effectLst>
                  <a:outerShdw blurRad="38100" dist="38100" dir="2700000" algn="tl">
                    <a:srgbClr val="000000">
                      <a:alpha val="43137"/>
                    </a:srgbClr>
                  </a:outerShdw>
                </a:effectLst>
              </a:rPr>
              <a:t>great faith, implored for healing</a:t>
            </a:r>
            <a:r>
              <a:rPr lang="en-GB" altLang="zh-CN" sz="3600" dirty="0"/>
              <a:t>. What Jesus did was not only to heal their physical illnesses, but more importantly, He granted them </a:t>
            </a:r>
            <a:r>
              <a:rPr lang="en-GB" altLang="zh-CN" sz="3600" b="1" dirty="0">
                <a:effectLst>
                  <a:outerShdw blurRad="38100" dist="38100" dir="2700000" algn="tl">
                    <a:srgbClr val="000000">
                      <a:alpha val="43137"/>
                    </a:srgbClr>
                  </a:outerShdw>
                </a:effectLst>
              </a:rPr>
              <a:t>spiritual and emotional deliverance and peace</a:t>
            </a:r>
            <a:r>
              <a:rPr lang="en-GB" altLang="zh-CN" sz="3600" dirty="0"/>
              <a:t>, and </a:t>
            </a:r>
            <a:r>
              <a:rPr lang="en-GB" altLang="zh-CN" sz="3600" b="1" dirty="0">
                <a:effectLst>
                  <a:outerShdw blurRad="38100" dist="38100" dir="2700000" algn="tl">
                    <a:srgbClr val="000000">
                      <a:alpha val="43137"/>
                    </a:srgbClr>
                  </a:outerShdw>
                </a:effectLst>
              </a:rPr>
              <a:t>let them experience the love and forgiveness of God</a:t>
            </a:r>
            <a:r>
              <a:rPr lang="en-GB" altLang="zh-CN" sz="3600" dirty="0"/>
              <a:t>.</a:t>
            </a:r>
            <a:endParaRPr lang="zh-CN" altLang="en-US" sz="3600" dirty="0">
              <a:latin typeface="標楷體" panose="03000509000000000000" pitchFamily="65" charset="-120"/>
              <a:ea typeface="標楷體" panose="03000509000000000000" pitchFamily="65" charset="-120"/>
            </a:endParaRPr>
          </a:p>
        </p:txBody>
      </p:sp>
      <p:pic>
        <p:nvPicPr>
          <p:cNvPr id="4" name="圖片 3" descr="一張含有 服飾 的圖片&#10;&#10;描述是以高可信度產生">
            <a:extLst>
              <a:ext uri="{FF2B5EF4-FFF2-40B4-BE49-F238E27FC236}">
                <a16:creationId xmlns:a16="http://schemas.microsoft.com/office/drawing/2014/main" xmlns="" id="{E62B8D84-02F9-437D-BBEC-F8D16C02A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210" y="119270"/>
            <a:ext cx="2110961" cy="3072260"/>
          </a:xfrm>
          <a:prstGeom prst="rect">
            <a:avLst/>
          </a:prstGeom>
        </p:spPr>
      </p:pic>
      <p:pic>
        <p:nvPicPr>
          <p:cNvPr id="6" name="圖片 5" descr="一張含有 個人, 室內, 牆, 人 的圖片&#10;&#10;描述是以非常高的可信度產生">
            <a:extLst>
              <a:ext uri="{FF2B5EF4-FFF2-40B4-BE49-F238E27FC236}">
                <a16:creationId xmlns:a16="http://schemas.microsoft.com/office/drawing/2014/main" xmlns="" id="{EC0BD344-9A27-4049-BC78-BFA401F70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691" y="3395870"/>
            <a:ext cx="3810000" cy="3225800"/>
          </a:xfrm>
          <a:prstGeom prst="rect">
            <a:avLst/>
          </a:prstGeom>
        </p:spPr>
      </p:pic>
    </p:spTree>
    <p:extLst>
      <p:ext uri="{BB962C8B-B14F-4D97-AF65-F5344CB8AC3E}">
        <p14:creationId xmlns:p14="http://schemas.microsoft.com/office/powerpoint/2010/main" val="392686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0CB58DF1-7A0C-4B00-9DA8-BB5C354A96AB}"/>
              </a:ext>
            </a:extLst>
          </p:cNvPr>
          <p:cNvSpPr>
            <a:spLocks noGrp="1"/>
          </p:cNvSpPr>
          <p:nvPr>
            <p:ph idx="1"/>
          </p:nvPr>
        </p:nvSpPr>
        <p:spPr>
          <a:xfrm>
            <a:off x="198782" y="2631591"/>
            <a:ext cx="8653670" cy="4114800"/>
          </a:xfrm>
        </p:spPr>
        <p:txBody>
          <a:bodyPr>
            <a:noAutofit/>
          </a:bodyPr>
          <a:lstStyle/>
          <a:p>
            <a:pPr marL="0" indent="0">
              <a:buNone/>
            </a:pPr>
            <a:r>
              <a:rPr lang="en-GB" altLang="zh-CN" sz="3600" dirty="0"/>
              <a:t>Today, Jesus is present in the Blessed Sacrament, fulfilling His promise to us that, </a:t>
            </a:r>
          </a:p>
          <a:p>
            <a:pPr marL="0" indent="0">
              <a:buNone/>
            </a:pPr>
            <a:r>
              <a:rPr lang="en-GB" altLang="zh-CN" sz="3600" b="1" dirty="0">
                <a:solidFill>
                  <a:srgbClr val="C00000"/>
                </a:solidFill>
                <a:effectLst>
                  <a:outerShdw blurRad="38100" dist="38100" dir="2700000" algn="tl">
                    <a:srgbClr val="000000">
                      <a:alpha val="43137"/>
                    </a:srgbClr>
                  </a:outerShdw>
                </a:effectLst>
              </a:rPr>
              <a:t>“</a:t>
            </a:r>
            <a:r>
              <a:rPr lang="en-GB" altLang="zh-CN" sz="3600" b="1" i="1" dirty="0">
                <a:solidFill>
                  <a:srgbClr val="C00000"/>
                </a:solidFill>
                <a:effectLst>
                  <a:outerShdw blurRad="38100" dist="38100" dir="2700000" algn="tl">
                    <a:srgbClr val="000000">
                      <a:alpha val="43137"/>
                    </a:srgbClr>
                  </a:outerShdw>
                </a:effectLst>
              </a:rPr>
              <a:t>I am with you always, to the end of the age</a:t>
            </a:r>
            <a:r>
              <a:rPr lang="en-GB" altLang="zh-CN" sz="3600" b="1" dirty="0">
                <a:solidFill>
                  <a:srgbClr val="C00000"/>
                </a:solidFill>
                <a:effectLst>
                  <a:outerShdw blurRad="38100" dist="38100" dir="2700000" algn="tl">
                    <a:srgbClr val="000000">
                      <a:alpha val="43137"/>
                    </a:srgbClr>
                  </a:outerShdw>
                </a:effectLst>
              </a:rPr>
              <a:t>” </a:t>
            </a:r>
            <a:r>
              <a:rPr lang="en-GB" altLang="zh-CN" b="1" i="1" dirty="0"/>
              <a:t>(</a:t>
            </a:r>
            <a:r>
              <a:rPr lang="en-GB" altLang="zh-CN" b="1" i="1" dirty="0" smtClean="0"/>
              <a:t>Mt </a:t>
            </a:r>
            <a:r>
              <a:rPr lang="en-GB" altLang="zh-CN" b="1" i="1" dirty="0"/>
              <a:t>28:20)</a:t>
            </a:r>
            <a:r>
              <a:rPr lang="en-GB" altLang="zh-CN" i="1" dirty="0"/>
              <a:t>. </a:t>
            </a:r>
            <a:r>
              <a:rPr lang="en-GB" altLang="zh-CN" sz="3600" dirty="0"/>
              <a:t>He only wants us to come to Him with full trust, and to receive His love, mercy, peace and healing. He never judges, denounces or rejects us. </a:t>
            </a:r>
            <a:r>
              <a:rPr lang="en-GB" altLang="zh-CN" sz="3600" b="1" dirty="0">
                <a:effectLst>
                  <a:outerShdw blurRad="38100" dist="38100" dir="2700000" algn="tl">
                    <a:srgbClr val="000000">
                      <a:alpha val="43137"/>
                    </a:srgbClr>
                  </a:outerShdw>
                </a:effectLst>
              </a:rPr>
              <a:t>He only loves, and loves us to the end!</a:t>
            </a:r>
            <a:endParaRPr lang="zh-CN" altLang="en-US"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5" name="圖片 4" descr="一張含有 個人, 服飾, 女性, 室內 的圖片&#10;&#10;描述是以非常高的可信度產生">
            <a:extLst>
              <a:ext uri="{FF2B5EF4-FFF2-40B4-BE49-F238E27FC236}">
                <a16:creationId xmlns:a16="http://schemas.microsoft.com/office/drawing/2014/main" xmlns="" id="{F2F5F7EE-C132-494B-A811-9A9D67DB4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963" y="0"/>
            <a:ext cx="2268193" cy="2478211"/>
          </a:xfrm>
          <a:prstGeom prst="rect">
            <a:avLst/>
          </a:prstGeom>
        </p:spPr>
      </p:pic>
    </p:spTree>
    <p:extLst>
      <p:ext uri="{BB962C8B-B14F-4D97-AF65-F5344CB8AC3E}">
        <p14:creationId xmlns:p14="http://schemas.microsoft.com/office/powerpoint/2010/main" val="201394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0CB58DF1-7A0C-4B00-9DA8-BB5C354A96AB}"/>
              </a:ext>
            </a:extLst>
          </p:cNvPr>
          <p:cNvSpPr>
            <a:spLocks noGrp="1"/>
          </p:cNvSpPr>
          <p:nvPr>
            <p:ph idx="1"/>
          </p:nvPr>
        </p:nvSpPr>
        <p:spPr>
          <a:xfrm>
            <a:off x="245165" y="73921"/>
            <a:ext cx="8653670" cy="4597470"/>
          </a:xfrm>
        </p:spPr>
        <p:txBody>
          <a:bodyPr>
            <a:noAutofit/>
          </a:bodyPr>
          <a:lstStyle/>
          <a:p>
            <a:pPr marL="0" indent="0">
              <a:buNone/>
            </a:pPr>
            <a:r>
              <a:rPr lang="en-GB" altLang="zh-CN" sz="3600" dirty="0"/>
              <a:t>The first and foremost aim of PEAM is to </a:t>
            </a:r>
            <a:r>
              <a:rPr lang="en-GB" altLang="zh-CN" sz="3600" b="1" dirty="0">
                <a:effectLst>
                  <a:outerShdw blurRad="38100" dist="38100" dir="2700000" algn="tl">
                    <a:srgbClr val="000000">
                      <a:alpha val="43137"/>
                    </a:srgbClr>
                  </a:outerShdw>
                </a:effectLst>
              </a:rPr>
              <a:t>appeal</a:t>
            </a:r>
            <a:r>
              <a:rPr lang="en-GB" altLang="zh-CN" sz="3600" dirty="0"/>
              <a:t>, on behalf of the entire broken humanity, to all Catholic parishes and communities around the world to </a:t>
            </a:r>
            <a:r>
              <a:rPr lang="en-GB" altLang="zh-CN" sz="3600" b="1" dirty="0">
                <a:effectLst>
                  <a:outerShdw blurRad="38100" dist="38100" dir="2700000" algn="tl">
                    <a:srgbClr val="000000">
                      <a:alpha val="43137"/>
                    </a:srgbClr>
                  </a:outerShdw>
                </a:effectLst>
              </a:rPr>
              <a:t>establish Perpetual Eucharistic Adoration</a:t>
            </a:r>
            <a:r>
              <a:rPr lang="en-GB" altLang="zh-CN" sz="3600" dirty="0"/>
              <a:t>, so that anyone can come to worship the Eucharistic Lord and pray for healing anytime, anywhere. In addition, PEAM encourages everyone to approach the Eucharistic Lord without fear.</a:t>
            </a:r>
            <a:endParaRPr lang="zh-CN" altLang="en-US" sz="3600" dirty="0">
              <a:latin typeface="標楷體" panose="03000509000000000000" pitchFamily="65" charset="-120"/>
              <a:ea typeface="標楷體" panose="03000509000000000000" pitchFamily="65" charset="-120"/>
            </a:endParaRPr>
          </a:p>
        </p:txBody>
      </p:sp>
      <p:pic>
        <p:nvPicPr>
          <p:cNvPr id="4" name="圖片 3" descr="一張含有 個人, 大, 天空, 人 的圖片&#10;&#10;描述是以非常高的可信度產生">
            <a:extLst>
              <a:ext uri="{FF2B5EF4-FFF2-40B4-BE49-F238E27FC236}">
                <a16:creationId xmlns:a16="http://schemas.microsoft.com/office/drawing/2014/main" xmlns="" id="{38BB8730-CDEC-40AF-971D-E94F9715A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400" y="4671391"/>
            <a:ext cx="2820435" cy="1876871"/>
          </a:xfrm>
          <a:prstGeom prst="rect">
            <a:avLst/>
          </a:prstGeom>
        </p:spPr>
      </p:pic>
      <p:pic>
        <p:nvPicPr>
          <p:cNvPr id="7" name="圖片 6" descr="一張含有 室內, 物件, 地板 的圖片&#10;&#10;描述是以非常高的可信度產生">
            <a:extLst>
              <a:ext uri="{FF2B5EF4-FFF2-40B4-BE49-F238E27FC236}">
                <a16:creationId xmlns:a16="http://schemas.microsoft.com/office/drawing/2014/main" xmlns="" id="{6E1D96AD-F66D-45CB-A6FC-4EEABB2D31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003" y="4697640"/>
            <a:ext cx="1542288" cy="1885696"/>
          </a:xfrm>
          <a:prstGeom prst="rect">
            <a:avLst/>
          </a:prstGeom>
        </p:spPr>
      </p:pic>
      <p:pic>
        <p:nvPicPr>
          <p:cNvPr id="9" name="圖片 8" descr="一張含有 個人, 室內, 正面, 桌 的圖片&#10;&#10;描述是以高可信度產生">
            <a:extLst>
              <a:ext uri="{FF2B5EF4-FFF2-40B4-BE49-F238E27FC236}">
                <a16:creationId xmlns:a16="http://schemas.microsoft.com/office/drawing/2014/main" xmlns="" id="{A57838CD-6B79-42CA-BBEE-B2EDCCDF2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65" y="4743505"/>
            <a:ext cx="3021496" cy="1863256"/>
          </a:xfrm>
          <a:prstGeom prst="rect">
            <a:avLst/>
          </a:prstGeom>
        </p:spPr>
      </p:pic>
    </p:spTree>
    <p:extLst>
      <p:ext uri="{BB962C8B-B14F-4D97-AF65-F5344CB8AC3E}">
        <p14:creationId xmlns:p14="http://schemas.microsoft.com/office/powerpoint/2010/main" val="333355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0CB58DF1-7A0C-4B00-9DA8-BB5C354A96AB}"/>
              </a:ext>
            </a:extLst>
          </p:cNvPr>
          <p:cNvSpPr>
            <a:spLocks noGrp="1"/>
          </p:cNvSpPr>
          <p:nvPr>
            <p:ph idx="1"/>
          </p:nvPr>
        </p:nvSpPr>
        <p:spPr>
          <a:xfrm>
            <a:off x="3261600" y="752605"/>
            <a:ext cx="5882400" cy="6165030"/>
          </a:xfrm>
        </p:spPr>
        <p:txBody>
          <a:bodyPr>
            <a:noAutofit/>
          </a:bodyPr>
          <a:lstStyle/>
          <a:p>
            <a:pPr marL="0" indent="0">
              <a:buNone/>
            </a:pPr>
            <a:r>
              <a:rPr lang="en-GB" altLang="zh-CN" sz="3600" dirty="0" smtClean="0"/>
              <a:t>become the </a:t>
            </a:r>
            <a:r>
              <a:rPr lang="en-GB" altLang="zh-CN" sz="3600" b="1" dirty="0">
                <a:effectLst>
                  <a:outerShdw blurRad="38100" dist="38100" dir="2700000" algn="tl">
                    <a:srgbClr val="000000">
                      <a:alpha val="43137"/>
                    </a:srgbClr>
                  </a:outerShdw>
                </a:effectLst>
              </a:rPr>
              <a:t>rescue team </a:t>
            </a:r>
            <a:endParaRPr lang="en-GB" altLang="zh-CN" sz="3600" b="1" dirty="0" smtClean="0">
              <a:effectLst>
                <a:outerShdw blurRad="38100" dist="38100" dir="2700000" algn="tl">
                  <a:srgbClr val="000000">
                    <a:alpha val="43137"/>
                  </a:srgbClr>
                </a:outerShdw>
              </a:effectLst>
            </a:endParaRPr>
          </a:p>
          <a:p>
            <a:pPr marL="0" indent="0">
              <a:buNone/>
            </a:pPr>
            <a:r>
              <a:rPr lang="en-GB" altLang="zh-CN" sz="3600" b="1" dirty="0" smtClean="0">
                <a:effectLst>
                  <a:outerShdw blurRad="38100" dist="38100" dir="2700000" algn="tl">
                    <a:srgbClr val="000000">
                      <a:alpha val="43137"/>
                    </a:srgbClr>
                  </a:outerShdw>
                </a:effectLst>
              </a:rPr>
              <a:t>in </a:t>
            </a:r>
            <a:r>
              <a:rPr lang="en-GB" altLang="zh-CN" sz="3600" b="1" dirty="0">
                <a:effectLst>
                  <a:outerShdw blurRad="38100" dist="38100" dir="2700000" algn="tl">
                    <a:srgbClr val="000000">
                      <a:alpha val="43137"/>
                    </a:srgbClr>
                  </a:outerShdw>
                </a:effectLst>
              </a:rPr>
              <a:t>the “spiritual disaster” </a:t>
            </a:r>
            <a:endParaRPr lang="en-GB" altLang="zh-CN" sz="3600" b="1" dirty="0" smtClean="0">
              <a:effectLst>
                <a:outerShdw blurRad="38100" dist="38100" dir="2700000" algn="tl">
                  <a:srgbClr val="000000">
                    <a:alpha val="43137"/>
                  </a:srgbClr>
                </a:outerShdw>
              </a:effectLst>
            </a:endParaRPr>
          </a:p>
          <a:p>
            <a:pPr marL="0" indent="0">
              <a:buNone/>
            </a:pPr>
            <a:r>
              <a:rPr lang="en-GB" altLang="zh-CN" sz="3600" dirty="0" smtClean="0"/>
              <a:t>of </a:t>
            </a:r>
            <a:r>
              <a:rPr lang="en-GB" altLang="zh-CN" sz="3600" dirty="0"/>
              <a:t>the present world, pulling out their suffering families, friends and the whole humanity from the “rubble” and </a:t>
            </a:r>
            <a:r>
              <a:rPr lang="en-GB" altLang="zh-CN" sz="3600" b="1" dirty="0">
                <a:effectLst>
                  <a:outerShdw blurRad="38100" dist="38100" dir="2700000" algn="tl">
                    <a:srgbClr val="000000">
                      <a:alpha val="43137"/>
                    </a:srgbClr>
                  </a:outerShdw>
                </a:effectLst>
              </a:rPr>
              <a:t>bringing them to the Eucharistic Lord for healing</a:t>
            </a:r>
            <a:r>
              <a:rPr lang="en-GB" altLang="zh-CN" sz="3600" dirty="0"/>
              <a:t>.</a:t>
            </a:r>
            <a:endParaRPr lang="zh-CN" altLang="en-US" sz="36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6DB13F22-4806-4EC6-9822-4C542658A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45" y="1069000"/>
            <a:ext cx="3009900" cy="5080000"/>
          </a:xfrm>
          <a:prstGeom prst="rect">
            <a:avLst/>
          </a:prstGeom>
        </p:spPr>
      </p:pic>
      <p:sp>
        <p:nvSpPr>
          <p:cNvPr id="2" name="矩形 1"/>
          <p:cNvSpPr/>
          <p:nvPr/>
        </p:nvSpPr>
        <p:spPr>
          <a:xfrm>
            <a:off x="302400" y="106273"/>
            <a:ext cx="4423588" cy="646331"/>
          </a:xfrm>
          <a:prstGeom prst="rect">
            <a:avLst/>
          </a:prstGeom>
        </p:spPr>
        <p:txBody>
          <a:bodyPr wrap="square">
            <a:spAutoFit/>
          </a:bodyPr>
          <a:lstStyle/>
          <a:p>
            <a:r>
              <a:rPr lang="en-GB" altLang="zh-CN" sz="3600" b="1" u="sng" dirty="0">
                <a:solidFill>
                  <a:prstClr val="black"/>
                </a:solidFill>
                <a:effectLst>
                  <a:outerShdw blurRad="38100" dist="38100" dir="2700000" algn="tl">
                    <a:srgbClr val="000000">
                      <a:alpha val="43137"/>
                    </a:srgbClr>
                  </a:outerShdw>
                </a:effectLst>
              </a:rPr>
              <a:t>PEAM members </a:t>
            </a:r>
            <a:endParaRPr lang="zh-HK" altLang="en-US"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562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3AB62D2-E6EF-412F-AB80-FEA4EB019FFD}"/>
              </a:ext>
            </a:extLst>
          </p:cNvPr>
          <p:cNvSpPr>
            <a:spLocks noGrp="1"/>
          </p:cNvSpPr>
          <p:nvPr>
            <p:ph type="title"/>
          </p:nvPr>
        </p:nvSpPr>
        <p:spPr>
          <a:xfrm>
            <a:off x="253218" y="18255"/>
            <a:ext cx="8637563" cy="1022931"/>
          </a:xfrm>
        </p:spPr>
        <p:txBody>
          <a:bodyPr>
            <a:normAutofit/>
          </a:bodyPr>
          <a:lstStyle/>
          <a:p>
            <a:pPr algn="ctr" hangingPunct="0"/>
            <a:r>
              <a:rPr lang="en-GB" altLang="zh-CN" b="1" u="sng" dirty="0">
                <a:solidFill>
                  <a:srgbClr val="0070C0"/>
                </a:solidFill>
                <a:latin typeface="+mn-lt"/>
              </a:rPr>
              <a:t>Chapter 3	Spirituality of PEAM</a:t>
            </a:r>
            <a:endParaRPr lang="zh-CN" altLang="en-US" b="1" u="sng" dirty="0">
              <a:solidFill>
                <a:srgbClr val="0070C0"/>
              </a:solidFill>
              <a:latin typeface="+mn-lt"/>
              <a:ea typeface="標楷體" panose="03000509000000000000" pitchFamily="65" charset="-120"/>
            </a:endParaRPr>
          </a:p>
        </p:txBody>
      </p:sp>
      <p:sp>
        <p:nvSpPr>
          <p:cNvPr id="3" name="內容版面配置區 2">
            <a:extLst>
              <a:ext uri="{FF2B5EF4-FFF2-40B4-BE49-F238E27FC236}">
                <a16:creationId xmlns:a16="http://schemas.microsoft.com/office/drawing/2014/main" xmlns="" id="{891255CF-6D94-46FA-8AB3-2758FE7D40DD}"/>
              </a:ext>
            </a:extLst>
          </p:cNvPr>
          <p:cNvSpPr>
            <a:spLocks noGrp="1"/>
          </p:cNvSpPr>
          <p:nvPr>
            <p:ph idx="1"/>
          </p:nvPr>
        </p:nvSpPr>
        <p:spPr>
          <a:xfrm>
            <a:off x="582774" y="1175565"/>
            <a:ext cx="5425339" cy="2897945"/>
          </a:xfrm>
        </p:spPr>
        <p:txBody>
          <a:bodyPr>
            <a:normAutofit fontScale="92500" lnSpcReduction="10000"/>
          </a:bodyPr>
          <a:lstStyle/>
          <a:p>
            <a:pPr marL="0" indent="0">
              <a:buNone/>
            </a:pPr>
            <a:r>
              <a:rPr lang="en-GB" altLang="zh-CN" sz="4000" dirty="0"/>
              <a:t>In 1916, St. Michael the Archangel taught the three shepherd children, Lucia, Francisco and Jacinta, at Fatima a prayer for Eucharistic Adoration.</a:t>
            </a:r>
            <a:endParaRPr lang="zh-CN" altLang="en-US" sz="4000" dirty="0">
              <a:latin typeface="標楷體" panose="03000509000000000000" pitchFamily="65" charset="-120"/>
              <a:ea typeface="標楷體" panose="03000509000000000000" pitchFamily="65" charset="-120"/>
            </a:endParaRPr>
          </a:p>
        </p:txBody>
      </p:sp>
      <p:pic>
        <p:nvPicPr>
          <p:cNvPr id="6" name="圖片 5" descr="一張含有 個人, 地面, 室外, 團體 的圖片&#10;&#10;描述是以非常高的可信度產生">
            <a:extLst>
              <a:ext uri="{FF2B5EF4-FFF2-40B4-BE49-F238E27FC236}">
                <a16:creationId xmlns:a16="http://schemas.microsoft.com/office/drawing/2014/main" xmlns="" id="{87436AEA-5550-4E49-84E4-2D774EE91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400" y="3940858"/>
            <a:ext cx="3285799" cy="2563267"/>
          </a:xfrm>
          <a:prstGeom prst="rect">
            <a:avLst/>
          </a:prstGeom>
        </p:spPr>
      </p:pic>
      <p:pic>
        <p:nvPicPr>
          <p:cNvPr id="10" name="圖片 9" descr="一張含有 樹, 室外, 天空, 男人 的圖片&#10;&#10;描述是以非常高的可信度產生">
            <a:extLst>
              <a:ext uri="{FF2B5EF4-FFF2-40B4-BE49-F238E27FC236}">
                <a16:creationId xmlns:a16="http://schemas.microsoft.com/office/drawing/2014/main" xmlns="" id="{E2538020-8E66-4928-B34E-B30A9485F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557" y="1629126"/>
            <a:ext cx="3295443" cy="5003380"/>
          </a:xfrm>
          <a:prstGeom prst="rect">
            <a:avLst/>
          </a:prstGeom>
        </p:spPr>
      </p:pic>
    </p:spTree>
    <p:extLst>
      <p:ext uri="{BB962C8B-B14F-4D97-AF65-F5344CB8AC3E}">
        <p14:creationId xmlns:p14="http://schemas.microsoft.com/office/powerpoint/2010/main" val="2593443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CC285485-132B-4F39-9EB0-EC08CEAB26F1}"/>
              </a:ext>
            </a:extLst>
          </p:cNvPr>
          <p:cNvSpPr>
            <a:spLocks noGrp="1"/>
          </p:cNvSpPr>
          <p:nvPr>
            <p:ph idx="1"/>
          </p:nvPr>
        </p:nvSpPr>
        <p:spPr>
          <a:xfrm>
            <a:off x="122212" y="130467"/>
            <a:ext cx="8916279" cy="6508871"/>
          </a:xfrm>
        </p:spPr>
        <p:txBody>
          <a:bodyPr>
            <a:noAutofit/>
          </a:bodyPr>
          <a:lstStyle/>
          <a:p>
            <a:pPr marL="0" indent="0">
              <a:buNone/>
            </a:pPr>
            <a:r>
              <a:rPr lang="en-GB" altLang="zh-CN" sz="3600" b="1" dirty="0">
                <a:solidFill>
                  <a:srgbClr val="002060"/>
                </a:solidFill>
              </a:rPr>
              <a:t>“My God, I believe, I adore, I hope, and I love You! I beg pardon for those who do not believe, do not adore, do not hope, and do not love You. O Most Holy Trinity, Father, Son and Holy Spirit, I adore You profoundly. </a:t>
            </a:r>
            <a:r>
              <a:rPr lang="en-GB" altLang="zh-CN" sz="3600" b="1" i="1" dirty="0" smtClean="0">
                <a:solidFill>
                  <a:srgbClr val="FF0000"/>
                </a:solidFill>
              </a:rPr>
              <a:t>(bow)</a:t>
            </a:r>
          </a:p>
          <a:p>
            <a:pPr marL="0" indent="0">
              <a:buNone/>
            </a:pPr>
            <a:r>
              <a:rPr lang="en-GB" altLang="zh-CN" sz="3600" b="1" dirty="0" smtClean="0">
                <a:solidFill>
                  <a:srgbClr val="002060"/>
                </a:solidFill>
              </a:rPr>
              <a:t>I </a:t>
            </a:r>
            <a:r>
              <a:rPr lang="en-GB" altLang="zh-CN" sz="3600" b="1" dirty="0">
                <a:solidFill>
                  <a:srgbClr val="002060"/>
                </a:solidFill>
              </a:rPr>
              <a:t>offer You the Most Precious Body, Blood, Soul and Divinity of Jesus Christ, present in all the tabernacles of the world, in reparation for the outrages, sacrileges and indifferences by which He is offended. By the infinite merits of the Sacred Heart of Jesus and the Immaculate Heart of Mary, I beg for the conversion of poor sinners. Amen.”</a:t>
            </a:r>
            <a:endParaRPr lang="zh-CN" altLang="en-US" sz="3600" b="1"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68460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362932B5-8996-478A-889E-392DC9DAC231}"/>
              </a:ext>
            </a:extLst>
          </p:cNvPr>
          <p:cNvSpPr>
            <a:spLocks noGrp="1"/>
          </p:cNvSpPr>
          <p:nvPr>
            <p:ph idx="1"/>
          </p:nvPr>
        </p:nvSpPr>
        <p:spPr>
          <a:xfrm>
            <a:off x="279978" y="65138"/>
            <a:ext cx="8584043" cy="5381505"/>
          </a:xfrm>
        </p:spPr>
        <p:txBody>
          <a:bodyPr>
            <a:noAutofit/>
          </a:bodyPr>
          <a:lstStyle/>
          <a:p>
            <a:pPr marL="0" indent="0">
              <a:buNone/>
            </a:pPr>
            <a:r>
              <a:rPr lang="en-GB" altLang="zh-CN" sz="4000" dirty="0"/>
              <a:t>This prayer teaches us the </a:t>
            </a:r>
            <a:r>
              <a:rPr lang="en-GB" altLang="zh-CN" sz="4000" b="1" u="sng" dirty="0"/>
              <a:t>attitude</a:t>
            </a:r>
            <a:r>
              <a:rPr lang="en-GB" altLang="zh-CN" sz="4000" dirty="0"/>
              <a:t> we should have towards the Blessed Sacrament. Every time when we recite this prayer, we need to examine our conscience:</a:t>
            </a:r>
            <a:endParaRPr lang="zh-CN" altLang="zh-CN" sz="4000" dirty="0"/>
          </a:p>
          <a:p>
            <a:pPr lvl="0"/>
            <a:r>
              <a:rPr lang="en-GB" altLang="zh-CN" sz="4000" b="1" dirty="0">
                <a:solidFill>
                  <a:srgbClr val="C00000"/>
                </a:solidFill>
              </a:rPr>
              <a:t>When I am in front of the Eucharist, do I worship God in spirit and in truth?</a:t>
            </a:r>
            <a:endParaRPr lang="zh-CN" altLang="zh-CN" sz="4000" b="1" dirty="0">
              <a:solidFill>
                <a:srgbClr val="C00000"/>
              </a:solidFill>
            </a:endParaRPr>
          </a:p>
          <a:p>
            <a:pPr lvl="0"/>
            <a:r>
              <a:rPr lang="en-GB" altLang="zh-CN" sz="4000" b="1" dirty="0">
                <a:solidFill>
                  <a:srgbClr val="7030A0"/>
                </a:solidFill>
              </a:rPr>
              <a:t>Do I truly believe, adore, hope and love God?</a:t>
            </a:r>
            <a:endParaRPr lang="zh-CN" altLang="zh-CN" sz="4000" b="1" dirty="0">
              <a:solidFill>
                <a:srgbClr val="7030A0"/>
              </a:solidFill>
            </a:endParaRPr>
          </a:p>
        </p:txBody>
      </p:sp>
      <p:pic>
        <p:nvPicPr>
          <p:cNvPr id="4" name="圖片 3" descr="一張含有 個人, 行動電話, 手機, 室內 的圖片&#10;&#10;描述是以非常高的可信度產生">
            <a:extLst>
              <a:ext uri="{FF2B5EF4-FFF2-40B4-BE49-F238E27FC236}">
                <a16:creationId xmlns:a16="http://schemas.microsoft.com/office/drawing/2014/main" xmlns="" id="{658E5B36-F739-47EE-A0E1-A0605BAA3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845" y="5118156"/>
            <a:ext cx="2406264" cy="1604176"/>
          </a:xfrm>
          <a:prstGeom prst="rect">
            <a:avLst/>
          </a:prstGeom>
        </p:spPr>
      </p:pic>
      <p:pic>
        <p:nvPicPr>
          <p:cNvPr id="7" name="圖片 6">
            <a:extLst>
              <a:ext uri="{FF2B5EF4-FFF2-40B4-BE49-F238E27FC236}">
                <a16:creationId xmlns:a16="http://schemas.microsoft.com/office/drawing/2014/main" xmlns="" id="{DDB7CD5D-CC46-46EE-A609-0C18B9018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876" y="4694259"/>
            <a:ext cx="3251524" cy="2163741"/>
          </a:xfrm>
          <a:prstGeom prst="rect">
            <a:avLst/>
          </a:prstGeom>
        </p:spPr>
      </p:pic>
    </p:spTree>
    <p:extLst>
      <p:ext uri="{BB962C8B-B14F-4D97-AF65-F5344CB8AC3E}">
        <p14:creationId xmlns:p14="http://schemas.microsoft.com/office/powerpoint/2010/main" val="423986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b="-60000"/>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5AB1B93-A539-45B5-8960-CBAE7C63D140}"/>
              </a:ext>
            </a:extLst>
          </p:cNvPr>
          <p:cNvSpPr/>
          <p:nvPr/>
        </p:nvSpPr>
        <p:spPr>
          <a:xfrm>
            <a:off x="234551" y="335845"/>
            <a:ext cx="8674898" cy="6186309"/>
          </a:xfrm>
          <a:prstGeom prst="rect">
            <a:avLst/>
          </a:prstGeom>
        </p:spPr>
        <p:txBody>
          <a:bodyPr wrap="square">
            <a:spAutoFit/>
          </a:bodyPr>
          <a:lstStyle/>
          <a:p>
            <a:pPr marL="285750" lvl="0" indent="-285750">
              <a:buFont typeface="Arial" panose="020B0604020202020204" pitchFamily="34" charset="0"/>
              <a:buChar char="•"/>
            </a:pPr>
            <a:r>
              <a:rPr lang="en-GB" altLang="zh-CN" sz="3600" b="1" dirty="0"/>
              <a:t>Do I recognise that the Eucharist in front of me is the</a:t>
            </a:r>
            <a:r>
              <a:rPr lang="en-GB" altLang="zh-CN" sz="3600" b="1" dirty="0">
                <a:solidFill>
                  <a:srgbClr val="C00000"/>
                </a:solidFill>
              </a:rPr>
              <a:t> </a:t>
            </a:r>
            <a:r>
              <a:rPr lang="en-GB" altLang="zh-CN" sz="3600" b="1" i="1" dirty="0">
                <a:solidFill>
                  <a:srgbClr val="C00000"/>
                </a:solidFill>
                <a:effectLst>
                  <a:outerShdw blurRad="38100" dist="38100" dir="2700000" algn="tl">
                    <a:srgbClr val="000000">
                      <a:alpha val="43137"/>
                    </a:srgbClr>
                  </a:outerShdw>
                </a:effectLst>
              </a:rPr>
              <a:t>all-powerful, all-knowing </a:t>
            </a:r>
            <a:r>
              <a:rPr lang="en-GB" altLang="zh-CN" sz="3600" b="1" dirty="0">
                <a:solidFill>
                  <a:srgbClr val="C00000"/>
                </a:solidFill>
                <a:effectLst>
                  <a:outerShdw blurRad="38100" dist="38100" dir="2700000" algn="tl">
                    <a:srgbClr val="000000">
                      <a:alpha val="43137"/>
                    </a:srgbClr>
                  </a:outerShdw>
                </a:effectLst>
              </a:rPr>
              <a:t>and</a:t>
            </a:r>
            <a:r>
              <a:rPr lang="en-GB" altLang="zh-CN" sz="3600" b="1" i="1" dirty="0">
                <a:solidFill>
                  <a:srgbClr val="C00000"/>
                </a:solidFill>
                <a:effectLst>
                  <a:outerShdw blurRad="38100" dist="38100" dir="2700000" algn="tl">
                    <a:srgbClr val="000000">
                      <a:alpha val="43137"/>
                    </a:srgbClr>
                  </a:outerShdw>
                </a:effectLst>
              </a:rPr>
              <a:t> all-loving </a:t>
            </a:r>
            <a:r>
              <a:rPr lang="en-GB" altLang="zh-CN" sz="3600" b="1" dirty="0">
                <a:solidFill>
                  <a:srgbClr val="C00000"/>
                </a:solidFill>
                <a:effectLst>
                  <a:outerShdw blurRad="38100" dist="38100" dir="2700000" algn="tl">
                    <a:srgbClr val="000000">
                      <a:alpha val="43137"/>
                    </a:srgbClr>
                  </a:outerShdw>
                </a:effectLst>
              </a:rPr>
              <a:t>God</a:t>
            </a:r>
            <a:r>
              <a:rPr lang="en-GB" altLang="zh-CN" sz="3600" b="1" dirty="0">
                <a:solidFill>
                  <a:srgbClr val="C00000"/>
                </a:solidFill>
              </a:rPr>
              <a:t>? Do I acknowledge my nothingness, brokenness, sinfulness and desperate need of God’s salvation?</a:t>
            </a:r>
            <a:endParaRPr lang="zh-CN" altLang="zh-CN" sz="3600" b="1" dirty="0">
              <a:solidFill>
                <a:srgbClr val="C00000"/>
              </a:solidFill>
            </a:endParaRPr>
          </a:p>
          <a:p>
            <a:r>
              <a:rPr lang="en-GB" altLang="zh-CN" sz="3600" b="1" dirty="0">
                <a:solidFill>
                  <a:srgbClr val="C00000"/>
                </a:solidFill>
              </a:rPr>
              <a:t> </a:t>
            </a:r>
            <a:endParaRPr lang="zh-CN" altLang="zh-CN" sz="3600" b="1" dirty="0">
              <a:solidFill>
                <a:srgbClr val="C00000"/>
              </a:solidFill>
            </a:endParaRPr>
          </a:p>
          <a:p>
            <a:pPr marL="285750" lvl="0" indent="-285750">
              <a:buFont typeface="Arial" panose="020B0604020202020204" pitchFamily="34" charset="0"/>
              <a:buChar char="•"/>
            </a:pPr>
            <a:r>
              <a:rPr lang="en-GB" altLang="zh-CN" sz="3600" b="1" dirty="0">
                <a:solidFill>
                  <a:srgbClr val="7030A0"/>
                </a:solidFill>
              </a:rPr>
              <a:t>Am I fully aware of the severe sinfulness of myself, my family, friends and the whole humanity, that we should suffer eternal damnation for our sins against God of all goodness?</a:t>
            </a:r>
            <a:endParaRPr lang="zh-CN" altLang="zh-CN" sz="3600" b="1" dirty="0">
              <a:solidFill>
                <a:srgbClr val="7030A0"/>
              </a:solidFill>
            </a:endParaRPr>
          </a:p>
        </p:txBody>
      </p:sp>
    </p:spTree>
    <p:extLst>
      <p:ext uri="{BB962C8B-B14F-4D97-AF65-F5344CB8AC3E}">
        <p14:creationId xmlns:p14="http://schemas.microsoft.com/office/powerpoint/2010/main" val="198797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39892A9C-181C-4B5C-BE65-2EB387FE4897}"/>
              </a:ext>
            </a:extLst>
          </p:cNvPr>
          <p:cNvSpPr>
            <a:spLocks noGrp="1"/>
          </p:cNvSpPr>
          <p:nvPr>
            <p:ph idx="1"/>
          </p:nvPr>
        </p:nvSpPr>
        <p:spPr>
          <a:xfrm>
            <a:off x="136281" y="165635"/>
            <a:ext cx="6326410" cy="6425078"/>
          </a:xfrm>
        </p:spPr>
        <p:txBody>
          <a:bodyPr>
            <a:noAutofit/>
          </a:bodyPr>
          <a:lstStyle/>
          <a:p>
            <a:pPr lvl="0"/>
            <a:r>
              <a:rPr lang="en-GB" altLang="zh-CN" sz="3600" b="1" dirty="0">
                <a:solidFill>
                  <a:srgbClr val="C00000"/>
                </a:solidFill>
              </a:rPr>
              <a:t>Am I ever grateful for Jesus who died and redeemed me?</a:t>
            </a:r>
            <a:endParaRPr lang="zh-CN" altLang="zh-CN" sz="3600" b="1" dirty="0">
              <a:solidFill>
                <a:srgbClr val="C00000"/>
              </a:solidFill>
            </a:endParaRPr>
          </a:p>
          <a:p>
            <a:pPr lvl="0"/>
            <a:r>
              <a:rPr lang="en-GB" altLang="zh-CN" sz="3600" b="1" dirty="0">
                <a:solidFill>
                  <a:srgbClr val="7030A0"/>
                </a:solidFill>
              </a:rPr>
              <a:t>Do I strongly believe that,  Jesus, true God and true man, is present with His Body,    Blood, Soul and Divinity in   each consecrated host?</a:t>
            </a:r>
          </a:p>
          <a:p>
            <a:pPr marL="0" lvl="0" indent="0">
              <a:buNone/>
            </a:pPr>
            <a:endParaRPr lang="zh-CN" altLang="zh-CN" sz="3600" b="1" dirty="0">
              <a:solidFill>
                <a:srgbClr val="C00000"/>
              </a:solidFill>
            </a:endParaRPr>
          </a:p>
          <a:p>
            <a:pPr lvl="0"/>
            <a:r>
              <a:rPr lang="en-GB" altLang="zh-CN" sz="3600" b="1" dirty="0">
                <a:solidFill>
                  <a:srgbClr val="C00000"/>
                </a:solidFill>
              </a:rPr>
              <a:t>Do I believe that the Heavenly Father and the Holy Spirit are also present with Jesus in the Eucharist in front of me?</a:t>
            </a:r>
            <a:endParaRPr lang="zh-CN" altLang="zh-CN" sz="3600" b="1" dirty="0">
              <a:solidFill>
                <a:srgbClr val="C00000"/>
              </a:solidFill>
            </a:endParaRPr>
          </a:p>
        </p:txBody>
      </p:sp>
      <p:pic>
        <p:nvPicPr>
          <p:cNvPr id="5" name="圖片 4">
            <a:extLst>
              <a:ext uri="{FF2B5EF4-FFF2-40B4-BE49-F238E27FC236}">
                <a16:creationId xmlns:a16="http://schemas.microsoft.com/office/drawing/2014/main" xmlns="" id="{882D0199-709A-4348-8CB7-674B634CD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061" y="0"/>
            <a:ext cx="2965939" cy="1676400"/>
          </a:xfrm>
          <a:prstGeom prst="rect">
            <a:avLst/>
          </a:prstGeom>
        </p:spPr>
      </p:pic>
      <p:pic>
        <p:nvPicPr>
          <p:cNvPr id="11" name="圖片 10">
            <a:extLst>
              <a:ext uri="{FF2B5EF4-FFF2-40B4-BE49-F238E27FC236}">
                <a16:creationId xmlns:a16="http://schemas.microsoft.com/office/drawing/2014/main" xmlns="" id="{75E319F8-CF1C-42AB-9885-B80774883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375" y="2424806"/>
            <a:ext cx="2654388" cy="1906736"/>
          </a:xfrm>
          <a:prstGeom prst="rect">
            <a:avLst/>
          </a:prstGeom>
        </p:spPr>
      </p:pic>
      <p:pic>
        <p:nvPicPr>
          <p:cNvPr id="4" name="圖片 3" descr="一張含有 文字 的圖片&#10;&#10;描述是以非常高的可信度產生">
            <a:extLst>
              <a:ext uri="{FF2B5EF4-FFF2-40B4-BE49-F238E27FC236}">
                <a16:creationId xmlns:a16="http://schemas.microsoft.com/office/drawing/2014/main" xmlns="" id="{5205E8ED-7C42-4651-AB37-25D09406E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617" y="4780800"/>
            <a:ext cx="2768102" cy="1809913"/>
          </a:xfrm>
          <a:prstGeom prst="rect">
            <a:avLst/>
          </a:prstGeom>
        </p:spPr>
      </p:pic>
    </p:spTree>
    <p:extLst>
      <p:ext uri="{BB962C8B-B14F-4D97-AF65-F5344CB8AC3E}">
        <p14:creationId xmlns:p14="http://schemas.microsoft.com/office/powerpoint/2010/main" val="215907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E2AD4FC-C81E-4BAA-8428-9B3667A1CB76}"/>
              </a:ext>
            </a:extLst>
          </p:cNvPr>
          <p:cNvSpPr/>
          <p:nvPr/>
        </p:nvSpPr>
        <p:spPr>
          <a:xfrm>
            <a:off x="348176" y="4348276"/>
            <a:ext cx="8447648" cy="1938992"/>
          </a:xfrm>
          <a:prstGeom prst="rect">
            <a:avLst/>
          </a:prstGeom>
          <a:solidFill>
            <a:schemeClr val="accent4">
              <a:lumMod val="40000"/>
              <a:lumOff val="60000"/>
            </a:schemeClr>
          </a:solidFill>
        </p:spPr>
        <p:txBody>
          <a:bodyPr wrap="square">
            <a:spAutoFit/>
          </a:bodyPr>
          <a:lstStyle/>
          <a:p>
            <a:r>
              <a:rPr lang="en-GB" altLang="zh-CN" sz="4000" b="1" i="1" dirty="0">
                <a:solidFill>
                  <a:srgbClr val="FF0000"/>
                </a:solidFill>
                <a:effectLst>
                  <a:outerShdw blurRad="38100" dist="38100" dir="2700000" algn="tl">
                    <a:srgbClr val="000000">
                      <a:alpha val="43137"/>
                    </a:srgbClr>
                  </a:outerShdw>
                </a:effectLst>
              </a:rPr>
              <a:t>“I came to bring fire to the earth, and how I wish it were already kindled!” </a:t>
            </a:r>
            <a:endParaRPr lang="zh-CN" altLang="zh-CN" sz="4000" b="1" i="1" dirty="0">
              <a:solidFill>
                <a:srgbClr val="FF0000"/>
              </a:solidFill>
              <a:effectLst>
                <a:outerShdw blurRad="38100" dist="38100" dir="2700000" algn="tl">
                  <a:srgbClr val="000000">
                    <a:alpha val="43137"/>
                  </a:srgbClr>
                </a:outerShdw>
              </a:effectLst>
            </a:endParaRPr>
          </a:p>
          <a:p>
            <a:r>
              <a:rPr lang="en-GB" altLang="zh-CN" sz="4000" b="1" i="1" dirty="0">
                <a:solidFill>
                  <a:srgbClr val="FF0000"/>
                </a:solidFill>
                <a:effectLst>
                  <a:outerShdw blurRad="38100" dist="38100" dir="2700000" algn="tl">
                    <a:srgbClr val="000000">
                      <a:alpha val="43137"/>
                    </a:srgbClr>
                  </a:outerShdw>
                </a:effectLst>
              </a:rPr>
              <a:t>												(Luke 12:49)</a:t>
            </a:r>
            <a:endParaRPr lang="zh-CN" altLang="zh-CN" sz="4000" b="1" i="1" kern="100" dirty="0">
              <a:solidFill>
                <a:srgbClr val="FF0000"/>
              </a:solidFill>
              <a:effectLst>
                <a:outerShdw blurRad="38100" dist="38100" dir="2700000" algn="tl">
                  <a:srgbClr val="000000">
                    <a:alpha val="43137"/>
                  </a:srgbClr>
                </a:outerShdw>
              </a:effectLst>
              <a:ea typeface="新細明體" panose="02020500000000000000" pitchFamily="18" charset="-120"/>
              <a:cs typeface="Lucida Sans" panose="020B0602030504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2731" y="-168727"/>
            <a:ext cx="3411746" cy="439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255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FB8F7A2F-EB80-4C92-8174-949991BE4958}"/>
              </a:ext>
            </a:extLst>
          </p:cNvPr>
          <p:cNvSpPr>
            <a:spLocks noGrp="1"/>
          </p:cNvSpPr>
          <p:nvPr>
            <p:ph idx="1"/>
          </p:nvPr>
        </p:nvSpPr>
        <p:spPr>
          <a:xfrm>
            <a:off x="2299252" y="0"/>
            <a:ext cx="6844748" cy="6100603"/>
          </a:xfrm>
        </p:spPr>
        <p:txBody>
          <a:bodyPr>
            <a:noAutofit/>
          </a:bodyPr>
          <a:lstStyle/>
          <a:p>
            <a:pPr lvl="0"/>
            <a:r>
              <a:rPr lang="en-GB" altLang="zh-CN" sz="3400" b="1" dirty="0">
                <a:solidFill>
                  <a:srgbClr val="C00000"/>
                </a:solidFill>
              </a:rPr>
              <a:t>Have I offended the Eucharistic Lord? Have I felt angry, distressed and sorrowful for the outrages, sacrileges and indifferences towards the Eucharist by my family, friends and the whole world?</a:t>
            </a:r>
            <a:endParaRPr lang="zh-CN" altLang="zh-CN" sz="3400" b="1" dirty="0">
              <a:solidFill>
                <a:srgbClr val="C00000"/>
              </a:solidFill>
            </a:endParaRPr>
          </a:p>
          <a:p>
            <a:pPr lvl="0"/>
            <a:r>
              <a:rPr lang="en-GB" altLang="zh-CN" sz="3400" b="1" dirty="0">
                <a:solidFill>
                  <a:srgbClr val="7030A0"/>
                </a:solidFill>
              </a:rPr>
              <a:t>Do I receive the Holy Communion consciously and worthily? </a:t>
            </a:r>
            <a:endParaRPr lang="en-GB" altLang="zh-CN" sz="3400" b="1" dirty="0" smtClean="0">
              <a:solidFill>
                <a:srgbClr val="7030A0"/>
              </a:solidFill>
            </a:endParaRPr>
          </a:p>
          <a:p>
            <a:pPr marL="0" lvl="0" indent="0">
              <a:buNone/>
            </a:pPr>
            <a:endParaRPr lang="zh-CN" altLang="zh-CN" sz="3400" b="1" dirty="0">
              <a:solidFill>
                <a:srgbClr val="7030A0"/>
              </a:solidFill>
            </a:endParaRPr>
          </a:p>
          <a:p>
            <a:pPr lvl="0"/>
            <a:r>
              <a:rPr lang="en-GB" altLang="zh-CN" sz="3400" b="1" dirty="0">
                <a:solidFill>
                  <a:srgbClr val="C00000"/>
                </a:solidFill>
              </a:rPr>
              <a:t>Do I pray in front of the Eucharist for the grace of conversion of myself, my family, friends and the whole world?</a:t>
            </a:r>
            <a:endParaRPr lang="zh-CN" altLang="zh-CN" sz="3400" b="1" dirty="0">
              <a:solidFill>
                <a:srgbClr val="C00000"/>
              </a:solidFill>
            </a:endParaRPr>
          </a:p>
        </p:txBody>
      </p:sp>
      <p:pic>
        <p:nvPicPr>
          <p:cNvPr id="9" name="圖片 8">
            <a:extLst>
              <a:ext uri="{FF2B5EF4-FFF2-40B4-BE49-F238E27FC236}">
                <a16:creationId xmlns:a16="http://schemas.microsoft.com/office/drawing/2014/main" xmlns="" id="{9CBAABCE-A27C-4A99-9D3C-05112E0B6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01" y="553307"/>
            <a:ext cx="2145451" cy="1379219"/>
          </a:xfrm>
          <a:prstGeom prst="rect">
            <a:avLst/>
          </a:prstGeom>
        </p:spPr>
      </p:pic>
      <p:pic>
        <p:nvPicPr>
          <p:cNvPr id="8" name="圖片 7" descr="一張含有 個人, 室內 的圖片&#10;&#10;描述是以非常高的可信度產生">
            <a:extLst>
              <a:ext uri="{FF2B5EF4-FFF2-40B4-BE49-F238E27FC236}">
                <a16:creationId xmlns:a16="http://schemas.microsoft.com/office/drawing/2014/main" xmlns="" id="{D4145A82-581A-4EFD-BB55-FC58718B5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407" y="2820021"/>
            <a:ext cx="1994238" cy="1196543"/>
          </a:xfrm>
          <a:prstGeom prst="rect">
            <a:avLst/>
          </a:prstGeom>
        </p:spPr>
      </p:pic>
      <p:pic>
        <p:nvPicPr>
          <p:cNvPr id="11" name="圖片 10" descr="一張含有 室內, 牆, 個人, 地板 的圖片&#10;&#10;描述是以非常高的可信度產生">
            <a:extLst>
              <a:ext uri="{FF2B5EF4-FFF2-40B4-BE49-F238E27FC236}">
                <a16:creationId xmlns:a16="http://schemas.microsoft.com/office/drawing/2014/main" xmlns="" id="{500C998E-D8E8-480B-90BF-831497E26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52000"/>
            <a:ext cx="2348643" cy="2076200"/>
          </a:xfrm>
          <a:prstGeom prst="rect">
            <a:avLst/>
          </a:prstGeom>
        </p:spPr>
      </p:pic>
    </p:spTree>
    <p:extLst>
      <p:ext uri="{BB962C8B-B14F-4D97-AF65-F5344CB8AC3E}">
        <p14:creationId xmlns:p14="http://schemas.microsoft.com/office/powerpoint/2010/main" val="318674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B73AD495-A8F4-4C81-B439-0B9B8BC912BF}"/>
              </a:ext>
            </a:extLst>
          </p:cNvPr>
          <p:cNvSpPr>
            <a:spLocks noGrp="1"/>
          </p:cNvSpPr>
          <p:nvPr>
            <p:ph idx="1"/>
          </p:nvPr>
        </p:nvSpPr>
        <p:spPr>
          <a:xfrm>
            <a:off x="0" y="60131"/>
            <a:ext cx="9144000" cy="3431818"/>
          </a:xfrm>
        </p:spPr>
        <p:txBody>
          <a:bodyPr>
            <a:noAutofit/>
          </a:bodyPr>
          <a:lstStyle/>
          <a:p>
            <a:pPr lvl="0"/>
            <a:r>
              <a:rPr lang="en-GB" altLang="zh-CN" sz="4000" b="1" dirty="0">
                <a:solidFill>
                  <a:srgbClr val="C00000"/>
                </a:solidFill>
              </a:rPr>
              <a:t>Do I unite the difficulties of my daily life, my physical sickness, my spiritual brokenness with the merits of the Sacred Heart of Jesus and the Immaculate Heart of Mary, and offer them to the Heavenly Father for the conversion of sinners?</a:t>
            </a:r>
            <a:endParaRPr lang="zh-CN" altLang="zh-CN" sz="4000" b="1" dirty="0">
              <a:solidFill>
                <a:srgbClr val="C00000"/>
              </a:solidFill>
            </a:endParaRPr>
          </a:p>
        </p:txBody>
      </p:sp>
      <p:pic>
        <p:nvPicPr>
          <p:cNvPr id="5" name="圖片 4" descr="一張含有 服飾 的圖片&#10;&#10;描述是以非常高的可信度產生">
            <a:extLst>
              <a:ext uri="{FF2B5EF4-FFF2-40B4-BE49-F238E27FC236}">
                <a16:creationId xmlns:a16="http://schemas.microsoft.com/office/drawing/2014/main" xmlns="" id="{6044CE1C-C770-419C-BE00-7FF5438F8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79" y="3677480"/>
            <a:ext cx="2743200" cy="1666875"/>
          </a:xfrm>
          <a:prstGeom prst="rect">
            <a:avLst/>
          </a:prstGeom>
        </p:spPr>
      </p:pic>
      <p:pic>
        <p:nvPicPr>
          <p:cNvPr id="8" name="圖片 7" descr="一張含有 牆, 室內, 床, 沙發 的圖片&#10;&#10;描述是以非常高的可信度產生">
            <a:extLst>
              <a:ext uri="{FF2B5EF4-FFF2-40B4-BE49-F238E27FC236}">
                <a16:creationId xmlns:a16="http://schemas.microsoft.com/office/drawing/2014/main" xmlns="" id="{4CF05717-69ED-4309-8643-2B850CEF3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773" y="4989236"/>
            <a:ext cx="2619375" cy="1743075"/>
          </a:xfrm>
          <a:prstGeom prst="rect">
            <a:avLst/>
          </a:prstGeom>
        </p:spPr>
      </p:pic>
      <p:pic>
        <p:nvPicPr>
          <p:cNvPr id="10" name="圖片 9" descr="一張含有 個人, 服飾, 天空, 男人 的圖片&#10;&#10;描述是以非常高的可信度產生">
            <a:extLst>
              <a:ext uri="{FF2B5EF4-FFF2-40B4-BE49-F238E27FC236}">
                <a16:creationId xmlns:a16="http://schemas.microsoft.com/office/drawing/2014/main" xmlns="" id="{A3EE53FB-6DEA-46E3-B8F0-108C445ED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769" y="3661060"/>
            <a:ext cx="3347002" cy="2656351"/>
          </a:xfrm>
          <a:prstGeom prst="rect">
            <a:avLst/>
          </a:prstGeom>
        </p:spPr>
      </p:pic>
    </p:spTree>
    <p:extLst>
      <p:ext uri="{BB962C8B-B14F-4D97-AF65-F5344CB8AC3E}">
        <p14:creationId xmlns:p14="http://schemas.microsoft.com/office/powerpoint/2010/main" val="79170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D33A7810-883B-4C73-98F1-6CF7252503CA}"/>
              </a:ext>
            </a:extLst>
          </p:cNvPr>
          <p:cNvSpPr>
            <a:spLocks noGrp="1"/>
          </p:cNvSpPr>
          <p:nvPr>
            <p:ph idx="1"/>
          </p:nvPr>
        </p:nvSpPr>
        <p:spPr>
          <a:xfrm>
            <a:off x="159026" y="265042"/>
            <a:ext cx="8938591" cy="6626088"/>
          </a:xfrm>
        </p:spPr>
        <p:txBody>
          <a:bodyPr>
            <a:noAutofit/>
          </a:bodyPr>
          <a:lstStyle/>
          <a:p>
            <a:pPr marL="0" indent="0">
              <a:buNone/>
            </a:pPr>
            <a:r>
              <a:rPr lang="en-GB" altLang="zh-CN" sz="3600" b="1" dirty="0">
                <a:effectLst>
                  <a:outerShdw blurRad="38100" dist="38100" dir="2700000" algn="tl">
                    <a:srgbClr val="000000">
                      <a:alpha val="43137"/>
                    </a:srgbClr>
                  </a:outerShdw>
                </a:effectLst>
              </a:rPr>
              <a:t>The </a:t>
            </a:r>
            <a:r>
              <a:rPr lang="en-GB" altLang="zh-CN" sz="3600" b="1" dirty="0" smtClean="0">
                <a:effectLst>
                  <a:outerShdw blurRad="38100" dist="38100" dir="2700000" algn="tl">
                    <a:srgbClr val="000000">
                      <a:alpha val="43137"/>
                    </a:srgbClr>
                  </a:outerShdw>
                </a:effectLst>
              </a:rPr>
              <a:t>Angel’s </a:t>
            </a:r>
            <a:r>
              <a:rPr lang="en-GB" altLang="zh-CN" sz="3600" b="1" dirty="0">
                <a:effectLst>
                  <a:outerShdw blurRad="38100" dist="38100" dir="2700000" algn="tl">
                    <a:srgbClr val="000000">
                      <a:alpha val="43137"/>
                    </a:srgbClr>
                  </a:outerShdw>
                </a:effectLst>
              </a:rPr>
              <a:t>prayer </a:t>
            </a:r>
            <a:r>
              <a:rPr lang="en-GB" altLang="zh-CN" sz="3600" dirty="0"/>
              <a:t>is the </a:t>
            </a:r>
            <a:r>
              <a:rPr lang="en-GB" altLang="zh-CN" sz="3600" b="1" dirty="0">
                <a:solidFill>
                  <a:srgbClr val="FF0000"/>
                </a:solidFill>
                <a:effectLst>
                  <a:outerShdw blurRad="38100" dist="38100" dir="2700000" algn="tl">
                    <a:srgbClr val="000000">
                      <a:alpha val="43137"/>
                    </a:srgbClr>
                  </a:outerShdw>
                </a:effectLst>
              </a:rPr>
              <a:t>spirituality of PEAM</a:t>
            </a:r>
            <a:r>
              <a:rPr lang="en-GB" altLang="zh-CN" sz="3600" dirty="0"/>
              <a:t>.</a:t>
            </a:r>
            <a:endParaRPr lang="zh-CN" altLang="zh-CN" sz="3600" dirty="0"/>
          </a:p>
          <a:p>
            <a:pPr marL="0" indent="0">
              <a:buNone/>
            </a:pPr>
            <a:r>
              <a:rPr lang="en-GB" altLang="zh-CN" sz="3600" dirty="0"/>
              <a:t>And in the wisdom of God, this prayer is consistent with the Chaplet of Divine Mercy:</a:t>
            </a:r>
            <a:endParaRPr lang="zh-CN" altLang="zh-CN" sz="3600" dirty="0"/>
          </a:p>
          <a:p>
            <a:pPr marL="0" indent="0">
              <a:buNone/>
            </a:pPr>
            <a:endParaRPr lang="zh-CN" altLang="zh-CN" sz="3400" dirty="0"/>
          </a:p>
          <a:p>
            <a:pPr marL="0" indent="0">
              <a:buNone/>
            </a:pPr>
            <a:r>
              <a:rPr lang="en-GB" altLang="zh-CN" sz="3400" b="1" dirty="0">
                <a:solidFill>
                  <a:srgbClr val="7030A0"/>
                </a:solidFill>
              </a:rPr>
              <a:t>“Eternal Father, I offer You the Body and Blood, Soul and Divinity of Your Dearly Beloved Son, Our Lord, Jesus Christ, in atonement for our sins and those of the whole world. ... For the sake of His sorrowful Passion, have mercy on us and on the whole world. ... Holy God, Holy Mighty One, Holy Immortal One, have mercy on us and on the whole world.”</a:t>
            </a:r>
            <a:endParaRPr lang="zh-CN" altLang="en-US" sz="3400" b="1"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89211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F1DAD6B0-92CF-42DD-8CD8-E95A49F66FDA}"/>
              </a:ext>
            </a:extLst>
          </p:cNvPr>
          <p:cNvSpPr>
            <a:spLocks noGrp="1"/>
          </p:cNvSpPr>
          <p:nvPr>
            <p:ph idx="1"/>
          </p:nvPr>
        </p:nvSpPr>
        <p:spPr>
          <a:xfrm>
            <a:off x="3744644" y="212035"/>
            <a:ext cx="5399356" cy="6705600"/>
          </a:xfrm>
        </p:spPr>
        <p:txBody>
          <a:bodyPr>
            <a:noAutofit/>
          </a:bodyPr>
          <a:lstStyle/>
          <a:p>
            <a:pPr marL="0" indent="0">
              <a:buNone/>
            </a:pPr>
            <a:r>
              <a:rPr lang="en-GB" altLang="zh-CN" sz="3600" dirty="0"/>
              <a:t>When we recite these prayers in front of the Blessed Sacrament, we need to </a:t>
            </a:r>
            <a:r>
              <a:rPr lang="en-GB" altLang="zh-CN" sz="3600" b="1" dirty="0">
                <a:effectLst>
                  <a:outerShdw blurRad="38100" dist="38100" dir="2700000" algn="tl">
                    <a:srgbClr val="000000">
                      <a:alpha val="43137"/>
                    </a:srgbClr>
                  </a:outerShdw>
                </a:effectLst>
              </a:rPr>
              <a:t>humbly admit our lowliness </a:t>
            </a:r>
            <a:r>
              <a:rPr lang="en-GB" altLang="zh-CN" sz="3600" dirty="0"/>
              <a:t>and to worship the Almighty God in spirit. We also have </a:t>
            </a:r>
            <a:r>
              <a:rPr lang="en-GB" altLang="zh-CN" sz="3600" b="1" dirty="0">
                <a:effectLst>
                  <a:outerShdw blurRad="38100" dist="38100" dir="2700000" algn="tl">
                    <a:srgbClr val="000000">
                      <a:alpha val="43137"/>
                    </a:srgbClr>
                  </a:outerShdw>
                </a:effectLst>
              </a:rPr>
              <a:t>to grieve for our sins, for our society being torn apart, and for the brokenness of the humanity, imploring for God’s mercy and forgiveness.</a:t>
            </a:r>
            <a:endParaRPr lang="zh-CN" altLang="en-US"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24650486-541B-4EFB-BC2A-17988F2CD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66160" cy="4360206"/>
          </a:xfrm>
          <a:prstGeom prst="rect">
            <a:avLst/>
          </a:prstGeom>
        </p:spPr>
      </p:pic>
      <p:pic>
        <p:nvPicPr>
          <p:cNvPr id="11" name="圖片 10">
            <a:extLst>
              <a:ext uri="{FF2B5EF4-FFF2-40B4-BE49-F238E27FC236}">
                <a16:creationId xmlns:a16="http://schemas.microsoft.com/office/drawing/2014/main" xmlns="" id="{E16FE5C7-7D1E-44A8-94C8-68FE81C82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00" y="4602531"/>
            <a:ext cx="2565417" cy="1924063"/>
          </a:xfrm>
          <a:prstGeom prst="rect">
            <a:avLst/>
          </a:prstGeom>
        </p:spPr>
      </p:pic>
    </p:spTree>
    <p:extLst>
      <p:ext uri="{BB962C8B-B14F-4D97-AF65-F5344CB8AC3E}">
        <p14:creationId xmlns:p14="http://schemas.microsoft.com/office/powerpoint/2010/main" val="299500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3E2836AE-496C-41D9-B636-72F0F95D1B72}"/>
              </a:ext>
            </a:extLst>
          </p:cNvPr>
          <p:cNvSpPr>
            <a:spLocks noGrp="1"/>
          </p:cNvSpPr>
          <p:nvPr>
            <p:ph idx="1"/>
          </p:nvPr>
        </p:nvSpPr>
        <p:spPr>
          <a:xfrm>
            <a:off x="165653" y="104375"/>
            <a:ext cx="6096000" cy="4248963"/>
          </a:xfrm>
        </p:spPr>
        <p:txBody>
          <a:bodyPr>
            <a:noAutofit/>
          </a:bodyPr>
          <a:lstStyle/>
          <a:p>
            <a:pPr marL="0" indent="0">
              <a:buNone/>
            </a:pPr>
            <a:r>
              <a:rPr lang="en-GB" altLang="zh-CN" sz="3400" dirty="0"/>
              <a:t>We </a:t>
            </a:r>
            <a:r>
              <a:rPr lang="en-GB" altLang="zh-CN" sz="3400" b="1" dirty="0">
                <a:effectLst>
                  <a:outerShdw blurRad="38100" dist="38100" dir="2700000" algn="tl">
                    <a:srgbClr val="000000">
                      <a:alpha val="43137"/>
                    </a:srgbClr>
                  </a:outerShdw>
                </a:effectLst>
              </a:rPr>
              <a:t>offer</a:t>
            </a:r>
            <a:r>
              <a:rPr lang="en-GB" altLang="zh-CN" sz="3400" dirty="0"/>
              <a:t> to the Heavenly Father the Blessed Sacrament (that is, the Body, Blood, Soul and Divinity of Lord Jesus) from all Masses celebrated and inside all tabernacles throughout the world, together with all joys and sorrows, problems and challenges of our daily life, for the reparation of our sins, to avert God's wrath and to beseech Him for graces. These prayers epitomize Jesus’ sacrifice on the Calvary and of the Holy Mass.</a:t>
            </a:r>
            <a:endParaRPr lang="zh-CN" altLang="en-US" sz="3400" dirty="0">
              <a:latin typeface="標楷體" panose="03000509000000000000" pitchFamily="65" charset="-120"/>
              <a:ea typeface="標楷體" panose="03000509000000000000" pitchFamily="65" charset="-120"/>
            </a:endParaRPr>
          </a:p>
        </p:txBody>
      </p:sp>
      <p:pic>
        <p:nvPicPr>
          <p:cNvPr id="9" name="圖片 8" descr="一張含有 室內, 牆, 裝飾, 蛋糕 的圖片&#10;&#10;描述是以非常高的可信度產生">
            <a:extLst>
              <a:ext uri="{FF2B5EF4-FFF2-40B4-BE49-F238E27FC236}">
                <a16:creationId xmlns:a16="http://schemas.microsoft.com/office/drawing/2014/main" xmlns="" id="{6CA02998-8DE9-483B-8C4E-9D749F5EC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525" y="104375"/>
            <a:ext cx="2580606" cy="3808137"/>
          </a:xfrm>
          <a:prstGeom prst="rect">
            <a:avLst/>
          </a:prstGeom>
        </p:spPr>
      </p:pic>
      <p:pic>
        <p:nvPicPr>
          <p:cNvPr id="11" name="圖片 10" descr="一張含有 室內 的圖片&#10;&#10;描述是以高可信度產生">
            <a:extLst>
              <a:ext uri="{FF2B5EF4-FFF2-40B4-BE49-F238E27FC236}">
                <a16:creationId xmlns:a16="http://schemas.microsoft.com/office/drawing/2014/main" xmlns="" id="{BC3085A8-C868-421D-853A-7837E476E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24" y="4446748"/>
            <a:ext cx="2580605" cy="2169815"/>
          </a:xfrm>
          <a:prstGeom prst="rect">
            <a:avLst/>
          </a:prstGeom>
        </p:spPr>
      </p:pic>
    </p:spTree>
    <p:extLst>
      <p:ext uri="{BB962C8B-B14F-4D97-AF65-F5344CB8AC3E}">
        <p14:creationId xmlns:p14="http://schemas.microsoft.com/office/powerpoint/2010/main" val="4210253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87AC18C1-CC07-45B7-9063-912BE108ED34}"/>
              </a:ext>
            </a:extLst>
          </p:cNvPr>
          <p:cNvSpPr>
            <a:spLocks noGrp="1"/>
          </p:cNvSpPr>
          <p:nvPr>
            <p:ph idx="1"/>
          </p:nvPr>
        </p:nvSpPr>
        <p:spPr>
          <a:xfrm>
            <a:off x="109279" y="2941984"/>
            <a:ext cx="8925442" cy="3916016"/>
          </a:xfrm>
        </p:spPr>
        <p:txBody>
          <a:bodyPr>
            <a:noAutofit/>
          </a:bodyPr>
          <a:lstStyle/>
          <a:p>
            <a:pPr marL="0" indent="0">
              <a:buNone/>
            </a:pPr>
            <a:r>
              <a:rPr lang="en-GB" altLang="zh-CN" sz="3400" b="1" dirty="0">
                <a:effectLst>
                  <a:outerShdw blurRad="38100" dist="38100" dir="2700000" algn="tl">
                    <a:srgbClr val="000000">
                      <a:alpha val="43137"/>
                    </a:srgbClr>
                  </a:outerShdw>
                </a:effectLst>
              </a:rPr>
              <a:t>Eucharistic Adoration </a:t>
            </a:r>
            <a:r>
              <a:rPr lang="en-GB" altLang="zh-CN" sz="3400" b="1" dirty="0">
                <a:solidFill>
                  <a:srgbClr val="FF0000"/>
                </a:solidFill>
                <a:effectLst>
                  <a:outerShdw blurRad="38100" dist="38100" dir="2700000" algn="tl">
                    <a:srgbClr val="000000">
                      <a:alpha val="43137"/>
                    </a:srgbClr>
                  </a:outerShdw>
                </a:effectLst>
              </a:rPr>
              <a:t>perpetuates</a:t>
            </a:r>
            <a:r>
              <a:rPr lang="en-GB" altLang="zh-CN" sz="3400" b="1" dirty="0">
                <a:effectLst>
                  <a:outerShdw blurRad="38100" dist="38100" dir="2700000" algn="tl">
                    <a:srgbClr val="000000">
                      <a:alpha val="43137"/>
                    </a:srgbClr>
                  </a:outerShdw>
                </a:effectLst>
              </a:rPr>
              <a:t> the mystery of the Holy Mass</a:t>
            </a:r>
            <a:r>
              <a:rPr lang="en-GB" altLang="zh-CN" sz="3400" dirty="0"/>
              <a:t>. We place ourselves at the feet of the cross, standing together with Mother Mary and Saint John the Apostle; and, with complete trust, bring our families, friends and the whole humanity into the Sacred Heart of Jesus. We pray that the Blood and Water gushing forth from His pierced heart would save and heal all mortals.</a:t>
            </a:r>
            <a:endParaRPr lang="zh-CN" altLang="zh-CN" sz="3400" dirty="0"/>
          </a:p>
        </p:txBody>
      </p:sp>
      <p:pic>
        <p:nvPicPr>
          <p:cNvPr id="4" name="圖片 3">
            <a:extLst>
              <a:ext uri="{FF2B5EF4-FFF2-40B4-BE49-F238E27FC236}">
                <a16:creationId xmlns:a16="http://schemas.microsoft.com/office/drawing/2014/main" xmlns="" id="{657243D9-8D0E-4C30-B50D-822FE301B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772" y="0"/>
            <a:ext cx="2194271" cy="2914442"/>
          </a:xfrm>
          <a:prstGeom prst="rect">
            <a:avLst/>
          </a:prstGeom>
        </p:spPr>
      </p:pic>
      <p:pic>
        <p:nvPicPr>
          <p:cNvPr id="8" name="圖片 7" descr="一張含有 個人, 小孩, 年輕 的圖片&#10;&#10;描述是以非常高的可信度產生">
            <a:extLst>
              <a:ext uri="{FF2B5EF4-FFF2-40B4-BE49-F238E27FC236}">
                <a16:creationId xmlns:a16="http://schemas.microsoft.com/office/drawing/2014/main" xmlns="" id="{3225FD64-6548-441C-A22D-DCBD638B5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952" y="774114"/>
            <a:ext cx="2546074" cy="1913799"/>
          </a:xfrm>
          <a:prstGeom prst="rect">
            <a:avLst/>
          </a:prstGeom>
        </p:spPr>
      </p:pic>
      <p:pic>
        <p:nvPicPr>
          <p:cNvPr id="10" name="圖片 9" descr="一張含有 個人, 行動電話, 手機, 室內 的圖片&#10;&#10;描述是以非常高的可信度產生">
            <a:extLst>
              <a:ext uri="{FF2B5EF4-FFF2-40B4-BE49-F238E27FC236}">
                <a16:creationId xmlns:a16="http://schemas.microsoft.com/office/drawing/2014/main" xmlns="" id="{2DDED5EC-6D8A-4A72-A41E-8C884E5D0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801" y="488732"/>
            <a:ext cx="2439482" cy="1626321"/>
          </a:xfrm>
          <a:prstGeom prst="rect">
            <a:avLst/>
          </a:prstGeom>
        </p:spPr>
      </p:pic>
    </p:spTree>
    <p:extLst>
      <p:ext uri="{BB962C8B-B14F-4D97-AF65-F5344CB8AC3E}">
        <p14:creationId xmlns:p14="http://schemas.microsoft.com/office/powerpoint/2010/main" val="63704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020328E8-90C0-4281-99EF-A13FE2EB659C}"/>
              </a:ext>
            </a:extLst>
          </p:cNvPr>
          <p:cNvSpPr>
            <a:spLocks noGrp="1"/>
          </p:cNvSpPr>
          <p:nvPr>
            <p:ph idx="1"/>
          </p:nvPr>
        </p:nvSpPr>
        <p:spPr>
          <a:xfrm>
            <a:off x="0" y="140677"/>
            <a:ext cx="5565913" cy="6611306"/>
          </a:xfrm>
        </p:spPr>
        <p:txBody>
          <a:bodyPr>
            <a:noAutofit/>
          </a:bodyPr>
          <a:lstStyle/>
          <a:p>
            <a:pPr marL="0" indent="0">
              <a:buNone/>
            </a:pPr>
            <a:r>
              <a:rPr lang="en-GB" altLang="zh-CN" sz="4000" dirty="0"/>
              <a:t>PEAM counteracts the evil in the present world. We pray for the conversion of sinners, make reparation for the sacrilege and the indifferences of the world (including the Catholics) towards the Eucharist, and console the Sacred Heart of Jesus who loves humanity to the end.</a:t>
            </a:r>
            <a:endParaRPr lang="zh-CN" altLang="en-US" sz="4000" dirty="0"/>
          </a:p>
        </p:txBody>
      </p:sp>
      <p:pic>
        <p:nvPicPr>
          <p:cNvPr id="4" name="圖片 3" descr="一張含有 個人, 服飾, 女性, 室內 的圖片&#10;&#10;描述是以非常高的可信度產生">
            <a:extLst>
              <a:ext uri="{FF2B5EF4-FFF2-40B4-BE49-F238E27FC236}">
                <a16:creationId xmlns:a16="http://schemas.microsoft.com/office/drawing/2014/main" xmlns="" id="{C7033DEA-1BAC-42C4-98F4-912890F70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12" y="735496"/>
            <a:ext cx="3564679" cy="5208104"/>
          </a:xfrm>
          <a:prstGeom prst="rect">
            <a:avLst/>
          </a:prstGeom>
        </p:spPr>
      </p:pic>
    </p:spTree>
    <p:extLst>
      <p:ext uri="{BB962C8B-B14F-4D97-AF65-F5344CB8AC3E}">
        <p14:creationId xmlns:p14="http://schemas.microsoft.com/office/powerpoint/2010/main" val="164847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020328E8-90C0-4281-99EF-A13FE2EB659C}"/>
              </a:ext>
            </a:extLst>
          </p:cNvPr>
          <p:cNvSpPr>
            <a:spLocks noGrp="1"/>
          </p:cNvSpPr>
          <p:nvPr>
            <p:ph idx="1"/>
          </p:nvPr>
        </p:nvSpPr>
        <p:spPr>
          <a:xfrm>
            <a:off x="0" y="140677"/>
            <a:ext cx="9144000" cy="2266145"/>
          </a:xfrm>
        </p:spPr>
        <p:txBody>
          <a:bodyPr>
            <a:noAutofit/>
          </a:bodyPr>
          <a:lstStyle/>
          <a:p>
            <a:pPr marL="0" indent="0">
              <a:buNone/>
            </a:pPr>
            <a:r>
              <a:rPr lang="en-GB" altLang="zh-CN" sz="4000" b="1" dirty="0">
                <a:solidFill>
                  <a:srgbClr val="FF0000"/>
                </a:solidFill>
                <a:effectLst>
                  <a:outerShdw blurRad="38100" dist="38100" dir="2700000" algn="tl">
                    <a:srgbClr val="000000">
                      <a:alpha val="43137"/>
                    </a:srgbClr>
                  </a:outerShdw>
                </a:effectLst>
              </a:rPr>
              <a:t>PEAM</a:t>
            </a:r>
            <a:r>
              <a:rPr lang="en-GB" altLang="zh-CN" sz="4000" dirty="0"/>
              <a:t> </a:t>
            </a:r>
            <a:r>
              <a:rPr lang="en-GB" altLang="zh-CN" sz="4000" b="1" dirty="0">
                <a:effectLst>
                  <a:outerShdw blurRad="38100" dist="38100" dir="2700000" algn="tl">
                    <a:srgbClr val="000000">
                      <a:alpha val="43137"/>
                    </a:srgbClr>
                  </a:outerShdw>
                </a:effectLst>
              </a:rPr>
              <a:t>unites Eucharistic Adoration with devotions to the Divine Mercy </a:t>
            </a:r>
            <a:r>
              <a:rPr lang="en-GB" altLang="zh-CN" sz="4000" dirty="0"/>
              <a:t>and to the Sacred Heart, in order to </a:t>
            </a:r>
            <a:r>
              <a:rPr lang="en-GB" altLang="zh-CN" sz="4000" b="1" dirty="0">
                <a:effectLst>
                  <a:outerShdw blurRad="38100" dist="38100" dir="2700000" algn="tl">
                    <a:srgbClr val="000000">
                      <a:alpha val="43137"/>
                    </a:srgbClr>
                  </a:outerShdw>
                </a:effectLst>
              </a:rPr>
              <a:t>lift up the endless “sighs, mourning and weeping from this valley of tears”</a:t>
            </a:r>
            <a:r>
              <a:rPr lang="en-GB" altLang="zh-CN" sz="4000" dirty="0"/>
              <a:t> to the Eucharistic throne of Jesus, who bestows onto the world His infinite mercy and grace.</a:t>
            </a:r>
            <a:endParaRPr lang="zh-CN" altLang="en-US" sz="4000" dirty="0"/>
          </a:p>
        </p:txBody>
      </p:sp>
      <p:pic>
        <p:nvPicPr>
          <p:cNvPr id="7" name="圖片 6">
            <a:extLst>
              <a:ext uri="{FF2B5EF4-FFF2-40B4-BE49-F238E27FC236}">
                <a16:creationId xmlns:a16="http://schemas.microsoft.com/office/drawing/2014/main" xmlns="" id="{7C36EAD4-187C-4A71-AE67-B7AA4F37C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66" y="4329485"/>
            <a:ext cx="3365633" cy="2276475"/>
          </a:xfrm>
          <a:prstGeom prst="rect">
            <a:avLst/>
          </a:prstGeom>
        </p:spPr>
      </p:pic>
      <p:pic>
        <p:nvPicPr>
          <p:cNvPr id="9" name="圖片 8">
            <a:extLst>
              <a:ext uri="{FF2B5EF4-FFF2-40B4-BE49-F238E27FC236}">
                <a16:creationId xmlns:a16="http://schemas.microsoft.com/office/drawing/2014/main" xmlns="" id="{CDA2B3CA-6386-463C-AA95-DEC531AAE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800" y="4039149"/>
            <a:ext cx="2552033" cy="2684346"/>
          </a:xfrm>
          <a:prstGeom prst="rect">
            <a:avLst/>
          </a:prstGeom>
        </p:spPr>
      </p:pic>
    </p:spTree>
    <p:extLst>
      <p:ext uri="{BB962C8B-B14F-4D97-AF65-F5344CB8AC3E}">
        <p14:creationId xmlns:p14="http://schemas.microsoft.com/office/powerpoint/2010/main" val="1937101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020328E8-90C0-4281-99EF-A13FE2EB659C}"/>
              </a:ext>
            </a:extLst>
          </p:cNvPr>
          <p:cNvSpPr>
            <a:spLocks noGrp="1"/>
          </p:cNvSpPr>
          <p:nvPr>
            <p:ph idx="1"/>
          </p:nvPr>
        </p:nvSpPr>
        <p:spPr>
          <a:xfrm>
            <a:off x="0" y="140676"/>
            <a:ext cx="5889600" cy="6717323"/>
          </a:xfrm>
        </p:spPr>
        <p:txBody>
          <a:bodyPr>
            <a:noAutofit/>
          </a:bodyPr>
          <a:lstStyle/>
          <a:p>
            <a:pPr marL="0" indent="0">
              <a:buNone/>
            </a:pPr>
            <a:r>
              <a:rPr lang="en-GB" altLang="zh-CN" sz="4000" b="1" dirty="0">
                <a:effectLst>
                  <a:outerShdw blurRad="38100" dist="38100" dir="2700000" algn="tl">
                    <a:srgbClr val="000000">
                      <a:alpha val="43137"/>
                    </a:srgbClr>
                  </a:outerShdw>
                </a:effectLst>
              </a:rPr>
              <a:t>The Eucharist is the Sacred Heart of Lord Jesus and the source of mercy. </a:t>
            </a:r>
            <a:r>
              <a:rPr lang="en-GB" altLang="zh-CN" sz="4000" dirty="0"/>
              <a:t>Whenever the Eucharist is being exposed, the reign of Jesus is manifested. All angels and saints, together with Blessed Virgin Mary, prostrate and worship Christ the King who is sitting on His throne.</a:t>
            </a:r>
            <a:endParaRPr lang="zh-CN" altLang="en-US" sz="4000" dirty="0"/>
          </a:p>
        </p:txBody>
      </p:sp>
      <p:pic>
        <p:nvPicPr>
          <p:cNvPr id="4" name="圖片 3" descr="一張含有 相片, 室內, 文字, 牆 的圖片&#10;&#10;描述是以非常高的可信度產生">
            <a:extLst>
              <a:ext uri="{FF2B5EF4-FFF2-40B4-BE49-F238E27FC236}">
                <a16:creationId xmlns:a16="http://schemas.microsoft.com/office/drawing/2014/main" xmlns="" id="{0261CBA2-7512-4822-A6A3-64FE849B6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012" y="0"/>
            <a:ext cx="3332988" cy="4114800"/>
          </a:xfrm>
          <a:prstGeom prst="rect">
            <a:avLst/>
          </a:prstGeom>
        </p:spPr>
      </p:pic>
      <p:pic>
        <p:nvPicPr>
          <p:cNvPr id="6" name="圖片 5" descr="一張含有 個人, 服飾, 室內, 女性 的圖片&#10;&#10;描述是以非常高的可信度產生">
            <a:extLst>
              <a:ext uri="{FF2B5EF4-FFF2-40B4-BE49-F238E27FC236}">
                <a16:creationId xmlns:a16="http://schemas.microsoft.com/office/drawing/2014/main" xmlns="" id="{DEBC155E-E9DB-4843-92FC-3AD34AF464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1094" y="4477246"/>
            <a:ext cx="1382367" cy="2211787"/>
          </a:xfrm>
          <a:prstGeom prst="rect">
            <a:avLst/>
          </a:prstGeom>
        </p:spPr>
      </p:pic>
    </p:spTree>
    <p:extLst>
      <p:ext uri="{BB962C8B-B14F-4D97-AF65-F5344CB8AC3E}">
        <p14:creationId xmlns:p14="http://schemas.microsoft.com/office/powerpoint/2010/main" val="269489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020328E8-90C0-4281-99EF-A13FE2EB659C}"/>
              </a:ext>
            </a:extLst>
          </p:cNvPr>
          <p:cNvSpPr>
            <a:spLocks noGrp="1"/>
          </p:cNvSpPr>
          <p:nvPr>
            <p:ph idx="1"/>
          </p:nvPr>
        </p:nvSpPr>
        <p:spPr>
          <a:xfrm>
            <a:off x="66261" y="2830868"/>
            <a:ext cx="9144000" cy="3874732"/>
          </a:xfrm>
        </p:spPr>
        <p:txBody>
          <a:bodyPr>
            <a:noAutofit/>
          </a:bodyPr>
          <a:lstStyle/>
          <a:p>
            <a:pPr marL="0" indent="0">
              <a:buNone/>
            </a:pPr>
            <a:r>
              <a:rPr lang="en-GB" altLang="zh-CN" sz="4000" dirty="0"/>
              <a:t>Praying in front of the Blessed Sacrament in exposition is a </a:t>
            </a:r>
            <a:r>
              <a:rPr lang="en-GB" altLang="zh-CN" sz="4000" b="1" dirty="0">
                <a:effectLst>
                  <a:outerShdw blurRad="38100" dist="38100" dir="2700000" algn="tl">
                    <a:srgbClr val="000000">
                      <a:alpha val="43137"/>
                    </a:srgbClr>
                  </a:outerShdw>
                </a:effectLst>
              </a:rPr>
              <a:t>foretaste of the heavenly experience of seeing Jesus face to face</a:t>
            </a:r>
            <a:r>
              <a:rPr lang="en-GB" altLang="zh-CN" sz="4000" dirty="0"/>
              <a:t>.  It is the most powerful way of intercession and is </a:t>
            </a:r>
            <a:r>
              <a:rPr lang="en-GB" altLang="zh-CN" sz="4000" b="1" dirty="0">
                <a:effectLst>
                  <a:outerShdw blurRad="38100" dist="38100" dir="2700000" algn="tl">
                    <a:srgbClr val="000000">
                      <a:alpha val="43137"/>
                    </a:srgbClr>
                  </a:outerShdw>
                </a:effectLst>
              </a:rPr>
              <a:t>far more efficacious </a:t>
            </a:r>
            <a:r>
              <a:rPr lang="en-GB" altLang="zh-CN" sz="4000" dirty="0"/>
              <a:t>than just praying at home, in an assembly or in a church without Eucharist Adoration.</a:t>
            </a:r>
            <a:endParaRPr lang="zh-CN" altLang="en-US" sz="4000" dirty="0"/>
          </a:p>
        </p:txBody>
      </p:sp>
      <p:pic>
        <p:nvPicPr>
          <p:cNvPr id="5" name="Picture 129" descr="Image result for Eucharistic adoration illustration">
            <a:extLst>
              <a:ext uri="{FF2B5EF4-FFF2-40B4-BE49-F238E27FC236}">
                <a16:creationId xmlns:a16="http://schemas.microsoft.com/office/drawing/2014/main" xmlns="" id="{BC9A8C12-D1A0-4983-A610-9F831FA185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67302" y="106017"/>
            <a:ext cx="5767168" cy="2591297"/>
          </a:xfrm>
          <a:prstGeom prst="rect">
            <a:avLst/>
          </a:prstGeom>
          <a:noFill/>
          <a:ln>
            <a:noFill/>
          </a:ln>
        </p:spPr>
      </p:pic>
    </p:spTree>
    <p:extLst>
      <p:ext uri="{BB962C8B-B14F-4D97-AF65-F5344CB8AC3E}">
        <p14:creationId xmlns:p14="http://schemas.microsoft.com/office/powerpoint/2010/main" val="235911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B73816F-F6A3-4646-94FC-3F99481EB019}"/>
              </a:ext>
            </a:extLst>
          </p:cNvPr>
          <p:cNvSpPr>
            <a:spLocks noGrp="1"/>
          </p:cNvSpPr>
          <p:nvPr>
            <p:ph type="title"/>
          </p:nvPr>
        </p:nvSpPr>
        <p:spPr>
          <a:xfrm>
            <a:off x="628650" y="18255"/>
            <a:ext cx="7886700" cy="973517"/>
          </a:xfrm>
        </p:spPr>
        <p:txBody>
          <a:bodyPr>
            <a:normAutofit/>
          </a:bodyPr>
          <a:lstStyle/>
          <a:p>
            <a:pPr algn="ctr" hangingPunct="0"/>
            <a:r>
              <a:rPr lang="en-GB" altLang="zh-CN" b="1" u="sng" dirty="0">
                <a:solidFill>
                  <a:srgbClr val="FF0000"/>
                </a:solidFill>
                <a:effectLst>
                  <a:outerShdw blurRad="38100" dist="38100" dir="2700000" algn="tl">
                    <a:srgbClr val="000000">
                      <a:alpha val="43137"/>
                    </a:srgbClr>
                  </a:outerShdw>
                </a:effectLst>
                <a:latin typeface="+mn-lt"/>
              </a:rPr>
              <a:t>Chapter 1	Purpose of PEAM</a:t>
            </a:r>
            <a:endParaRPr lang="zh-CN" altLang="en-US" u="sng" dirty="0">
              <a:solidFill>
                <a:srgbClr val="FF0000"/>
              </a:solidFill>
              <a:effectLst>
                <a:outerShdw blurRad="38100" dist="38100" dir="2700000" algn="tl">
                  <a:srgbClr val="000000">
                    <a:alpha val="43137"/>
                  </a:srgbClr>
                </a:outerShdw>
              </a:effectLst>
              <a:latin typeface="+mn-lt"/>
              <a:ea typeface="標楷體" panose="03000509000000000000" pitchFamily="65" charset="-120"/>
            </a:endParaRPr>
          </a:p>
        </p:txBody>
      </p:sp>
      <p:sp>
        <p:nvSpPr>
          <p:cNvPr id="3" name="內容版面配置區 2">
            <a:extLst>
              <a:ext uri="{FF2B5EF4-FFF2-40B4-BE49-F238E27FC236}">
                <a16:creationId xmlns:a16="http://schemas.microsoft.com/office/drawing/2014/main" xmlns="" id="{66C333DE-72F7-4D57-B5E3-6B24AF1F6E0E}"/>
              </a:ext>
            </a:extLst>
          </p:cNvPr>
          <p:cNvSpPr>
            <a:spLocks noGrp="1"/>
          </p:cNvSpPr>
          <p:nvPr>
            <p:ph idx="1"/>
          </p:nvPr>
        </p:nvSpPr>
        <p:spPr>
          <a:xfrm>
            <a:off x="172329" y="931063"/>
            <a:ext cx="8799342" cy="5584874"/>
          </a:xfrm>
        </p:spPr>
        <p:txBody>
          <a:bodyPr>
            <a:normAutofit/>
          </a:bodyPr>
          <a:lstStyle/>
          <a:p>
            <a:pPr marL="0" indent="0">
              <a:buNone/>
            </a:pPr>
            <a:r>
              <a:rPr lang="en-GB" altLang="zh-CN" sz="3600" b="1" dirty="0"/>
              <a:t>Perpetual Eucharistic Adoration Movement</a:t>
            </a:r>
            <a:r>
              <a:rPr lang="en-GB" altLang="zh-CN" sz="3600" dirty="0"/>
              <a:t>” (PEAM) is a </a:t>
            </a:r>
            <a:r>
              <a:rPr lang="en-GB" altLang="zh-CN" sz="3600" b="1" dirty="0"/>
              <a:t>universal movement </a:t>
            </a:r>
            <a:r>
              <a:rPr lang="en-GB" altLang="zh-CN" sz="3600" dirty="0"/>
              <a:t>launched in response to the repeated calls from </a:t>
            </a:r>
            <a:r>
              <a:rPr lang="en-GB" altLang="zh-CN" sz="3600" dirty="0" smtClean="0"/>
              <a:t>St. </a:t>
            </a:r>
            <a:r>
              <a:rPr lang="en-GB" altLang="zh-CN" sz="3600" dirty="0"/>
              <a:t>John Paul II to promote and </a:t>
            </a:r>
            <a:r>
              <a:rPr lang="en-GB" altLang="zh-CN" sz="3600" b="1" dirty="0"/>
              <a:t>establish Perpetual Eucharistic Adoration in parishes, Christian communities, and academic institutes throughout the world in the name of the Catholic Church.</a:t>
            </a:r>
            <a:endParaRPr lang="zh-CN" altLang="en-US" sz="3600" b="1"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215CF760-4993-46E7-9388-856CB9E3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24356" y="5245298"/>
            <a:ext cx="2419643" cy="1612702"/>
          </a:xfrm>
          <a:prstGeom prst="rect">
            <a:avLst/>
          </a:prstGeom>
        </p:spPr>
      </p:pic>
      <p:pic>
        <p:nvPicPr>
          <p:cNvPr id="7" name="圖片 6">
            <a:extLst>
              <a:ext uri="{FF2B5EF4-FFF2-40B4-BE49-F238E27FC236}">
                <a16:creationId xmlns:a16="http://schemas.microsoft.com/office/drawing/2014/main" xmlns="" id="{6D23C3EE-46DD-49D0-9007-A207AD866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721" y="4467807"/>
            <a:ext cx="2724150" cy="1676400"/>
          </a:xfrm>
          <a:prstGeom prst="rect">
            <a:avLst/>
          </a:prstGeom>
        </p:spPr>
      </p:pic>
      <p:pic>
        <p:nvPicPr>
          <p:cNvPr id="9" name="圖片 8">
            <a:extLst>
              <a:ext uri="{FF2B5EF4-FFF2-40B4-BE49-F238E27FC236}">
                <a16:creationId xmlns:a16="http://schemas.microsoft.com/office/drawing/2014/main" xmlns="" id="{C3F1A13A-1055-4EDA-8A28-3CC20D7A0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94" y="5029253"/>
            <a:ext cx="2202861" cy="1710457"/>
          </a:xfrm>
          <a:prstGeom prst="rect">
            <a:avLst/>
          </a:prstGeom>
        </p:spPr>
      </p:pic>
      <p:pic>
        <p:nvPicPr>
          <p:cNvPr id="11" name="圖片 10">
            <a:extLst>
              <a:ext uri="{FF2B5EF4-FFF2-40B4-BE49-F238E27FC236}">
                <a16:creationId xmlns:a16="http://schemas.microsoft.com/office/drawing/2014/main" xmlns="" id="{905B2DD5-48FB-46E2-B665-2CF98E388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2539" y="5446714"/>
            <a:ext cx="2500696" cy="1209869"/>
          </a:xfrm>
          <a:prstGeom prst="rect">
            <a:avLst/>
          </a:prstGeom>
        </p:spPr>
      </p:pic>
    </p:spTree>
    <p:extLst>
      <p:ext uri="{BB962C8B-B14F-4D97-AF65-F5344CB8AC3E}">
        <p14:creationId xmlns:p14="http://schemas.microsoft.com/office/powerpoint/2010/main" val="4135679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0FE54B5-1145-4912-8C8B-4DAA0A004E39}"/>
              </a:ext>
            </a:extLst>
          </p:cNvPr>
          <p:cNvSpPr>
            <a:spLocks noGrp="1"/>
          </p:cNvSpPr>
          <p:nvPr>
            <p:ph type="title"/>
          </p:nvPr>
        </p:nvSpPr>
        <p:spPr>
          <a:xfrm>
            <a:off x="0" y="0"/>
            <a:ext cx="7216637" cy="1108180"/>
          </a:xfrm>
        </p:spPr>
        <p:txBody>
          <a:bodyPr/>
          <a:lstStyle/>
          <a:p>
            <a:pPr algn="ctr"/>
            <a:r>
              <a:rPr lang="en-GB" altLang="zh-CN" b="1" u="sng" dirty="0">
                <a:solidFill>
                  <a:srgbClr val="0070C0"/>
                </a:solidFill>
                <a:latin typeface="+mn-lt"/>
              </a:rPr>
              <a:t>Chapter 4	</a:t>
            </a:r>
            <a:r>
              <a:rPr lang="en-GB" altLang="zh-CN" b="1" u="sng" dirty="0">
                <a:solidFill>
                  <a:srgbClr val="0070C0"/>
                </a:solidFill>
                <a:effectLst>
                  <a:outerShdw blurRad="38100" dist="38100" dir="2700000" algn="tl">
                    <a:srgbClr val="000000">
                      <a:alpha val="43137"/>
                    </a:srgbClr>
                  </a:outerShdw>
                </a:effectLst>
                <a:latin typeface="+mn-lt"/>
              </a:rPr>
              <a:t>Member</a:t>
            </a:r>
            <a:r>
              <a:rPr lang="en-GB" altLang="zh-CN" b="1" u="sng" dirty="0">
                <a:solidFill>
                  <a:srgbClr val="0070C0"/>
                </a:solidFill>
                <a:latin typeface="+mn-lt"/>
              </a:rPr>
              <a:t> of PEAM</a:t>
            </a:r>
            <a:endParaRPr lang="zh-CN" altLang="en-US" u="sng" dirty="0">
              <a:solidFill>
                <a:srgbClr val="0070C0"/>
              </a:solidFill>
              <a:latin typeface="+mn-lt"/>
              <a:ea typeface="標楷體" panose="03000509000000000000" pitchFamily="65" charset="-120"/>
            </a:endParaRPr>
          </a:p>
        </p:txBody>
      </p:sp>
      <p:sp>
        <p:nvSpPr>
          <p:cNvPr id="3" name="內容版面配置區 2">
            <a:extLst>
              <a:ext uri="{FF2B5EF4-FFF2-40B4-BE49-F238E27FC236}">
                <a16:creationId xmlns:a16="http://schemas.microsoft.com/office/drawing/2014/main" xmlns="" id="{23608E97-F726-43E5-8F7C-565A92128D19}"/>
              </a:ext>
            </a:extLst>
          </p:cNvPr>
          <p:cNvSpPr>
            <a:spLocks noGrp="1"/>
          </p:cNvSpPr>
          <p:nvPr>
            <p:ph idx="1"/>
          </p:nvPr>
        </p:nvSpPr>
        <p:spPr>
          <a:xfrm>
            <a:off x="126353" y="969601"/>
            <a:ext cx="8675293" cy="5222289"/>
          </a:xfrm>
        </p:spPr>
        <p:txBody>
          <a:bodyPr>
            <a:noAutofit/>
          </a:bodyPr>
          <a:lstStyle/>
          <a:p>
            <a:pPr marL="0" indent="0">
              <a:buNone/>
            </a:pPr>
            <a:r>
              <a:rPr lang="en-GB" altLang="zh-CN" sz="3000" dirty="0" smtClean="0"/>
              <a:t>are </a:t>
            </a:r>
            <a:r>
              <a:rPr lang="en-GB" altLang="zh-CN" sz="3000" dirty="0"/>
              <a:t>those who are </a:t>
            </a:r>
            <a:r>
              <a:rPr lang="en-GB" altLang="zh-CN" sz="3000" b="1" dirty="0">
                <a:effectLst>
                  <a:outerShdw blurRad="38100" dist="38100" dir="2700000" algn="tl">
                    <a:srgbClr val="000000">
                      <a:alpha val="43137"/>
                    </a:srgbClr>
                  </a:outerShdw>
                </a:effectLst>
              </a:rPr>
              <a:t>lowly, broken, struggling in sin</a:t>
            </a:r>
            <a:r>
              <a:rPr lang="en-GB" altLang="zh-CN" sz="3000" dirty="0"/>
              <a:t>, but </a:t>
            </a:r>
            <a:r>
              <a:rPr lang="en-GB" altLang="zh-CN" sz="3000" b="1" dirty="0">
                <a:solidFill>
                  <a:srgbClr val="FF0000"/>
                </a:solidFill>
                <a:effectLst>
                  <a:outerShdw blurRad="38100" dist="38100" dir="2700000" algn="tl">
                    <a:srgbClr val="000000">
                      <a:alpha val="43137"/>
                    </a:srgbClr>
                  </a:outerShdw>
                </a:effectLst>
              </a:rPr>
              <a:t>sincerely willing to return to God</a:t>
            </a:r>
            <a:r>
              <a:rPr lang="en-GB" altLang="zh-CN" sz="3000" dirty="0"/>
              <a:t>. When Lord Jesus, Son of the Most High, took human flesh and became man, He did not come to the world as a prominent royalty or a high-ranking official. Instead, He took the status of a servant, and set Himself among the lowly, sinful, and poor. Now, He is even more humble than He was on earth, hiding His resurrected and glorious Body in a little piece of wafer, in order for us to come to Him more at ease. </a:t>
            </a:r>
            <a:endParaRPr lang="en-GB" altLang="zh-CN" sz="3000" dirty="0" smtClean="0"/>
          </a:p>
          <a:p>
            <a:pPr marL="0" indent="0">
              <a:buNone/>
            </a:pPr>
            <a:r>
              <a:rPr lang="en-GB" altLang="zh-CN" sz="3000" b="1" dirty="0" smtClean="0">
                <a:effectLst>
                  <a:outerShdw blurRad="38100" dist="38100" dir="2700000" algn="tl">
                    <a:srgbClr val="000000">
                      <a:alpha val="43137"/>
                    </a:srgbClr>
                  </a:outerShdw>
                </a:effectLst>
              </a:rPr>
              <a:t>The </a:t>
            </a:r>
            <a:r>
              <a:rPr lang="en-GB" altLang="zh-CN" sz="3000" b="1" dirty="0">
                <a:effectLst>
                  <a:outerShdw blurRad="38100" dist="38100" dir="2700000" algn="tl">
                    <a:srgbClr val="000000">
                      <a:alpha val="43137"/>
                    </a:srgbClr>
                  </a:outerShdw>
                </a:effectLst>
              </a:rPr>
              <a:t>forgiveness, peace, and joy given by the Eucharistic Lord are not meant for the powerful and arrogant.</a:t>
            </a:r>
            <a:endParaRPr lang="zh-CN" altLang="en-US"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xmlns="" id="{38C8605A-F287-4176-A948-45EF0B0F3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8234" y="0"/>
            <a:ext cx="1915766" cy="1068040"/>
          </a:xfrm>
          <a:prstGeom prst="rect">
            <a:avLst/>
          </a:prstGeom>
        </p:spPr>
      </p:pic>
    </p:spTree>
    <p:extLst>
      <p:ext uri="{BB962C8B-B14F-4D97-AF65-F5344CB8AC3E}">
        <p14:creationId xmlns:p14="http://schemas.microsoft.com/office/powerpoint/2010/main" val="2518537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AD05F2FE-255E-46B9-B5F9-D75E7E7E2ADB}"/>
              </a:ext>
            </a:extLst>
          </p:cNvPr>
          <p:cNvSpPr>
            <a:spLocks noGrp="1"/>
          </p:cNvSpPr>
          <p:nvPr>
            <p:ph idx="1"/>
          </p:nvPr>
        </p:nvSpPr>
        <p:spPr>
          <a:xfrm>
            <a:off x="0" y="56985"/>
            <a:ext cx="6347791" cy="6492240"/>
          </a:xfrm>
        </p:spPr>
        <p:txBody>
          <a:bodyPr>
            <a:noAutofit/>
          </a:bodyPr>
          <a:lstStyle/>
          <a:p>
            <a:pPr marL="0" indent="0">
              <a:buNone/>
            </a:pPr>
            <a:r>
              <a:rPr lang="en-GB" altLang="zh-CN" sz="3000" dirty="0"/>
              <a:t>Only those who are willing to humble themselves, truly grieve for their sins, embrace their brokenness and nothingness can experience the infinite graces that Jesus bestows through the Eucharist. </a:t>
            </a:r>
            <a:r>
              <a:rPr lang="en-GB" altLang="zh-CN" sz="3000" b="1" dirty="0">
                <a:effectLst>
                  <a:outerShdw blurRad="38100" dist="38100" dir="2700000" algn="tl">
                    <a:srgbClr val="000000">
                      <a:alpha val="43137"/>
                    </a:srgbClr>
                  </a:outerShdw>
                </a:effectLst>
              </a:rPr>
              <a:t>We need not dread Jesus’ reprimand or mask our true self before Him.</a:t>
            </a:r>
            <a:r>
              <a:rPr lang="en-GB" altLang="zh-CN" sz="3000" dirty="0"/>
              <a:t> </a:t>
            </a:r>
            <a:r>
              <a:rPr lang="en-GB" altLang="zh-CN" sz="3000" b="1" dirty="0">
                <a:solidFill>
                  <a:srgbClr val="FF0000"/>
                </a:solidFill>
                <a:effectLst>
                  <a:outerShdw blurRad="38100" dist="38100" dir="2700000" algn="tl">
                    <a:srgbClr val="000000">
                      <a:alpha val="43137"/>
                    </a:srgbClr>
                  </a:outerShdw>
                </a:effectLst>
              </a:rPr>
              <a:t>Without fear, we lay down our sins, sufferings of our body, and wounds of our soul all at His feet. When we were still sinners, he had already loved us, and willingly took up our sins on His shoulder, suffered and be crucified for us. </a:t>
            </a:r>
            <a:r>
              <a:rPr lang="en-GB" altLang="zh-CN" sz="3000" b="1" dirty="0">
                <a:effectLst>
                  <a:outerShdw blurRad="38100" dist="38100" dir="2700000" algn="tl">
                    <a:srgbClr val="000000">
                      <a:alpha val="43137"/>
                    </a:srgbClr>
                  </a:outerShdw>
                </a:effectLst>
              </a:rPr>
              <a:t>He shed His last drop of Blood on the cross to prove that He would love us to the end!</a:t>
            </a:r>
            <a:endParaRPr lang="zh-CN" altLang="en-US"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xmlns="" id="{FA7EDF61-CB4B-469B-BD27-F5FB083A6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873" y="5019821"/>
            <a:ext cx="2482948" cy="1655299"/>
          </a:xfrm>
          <a:prstGeom prst="rect">
            <a:avLst/>
          </a:prstGeom>
        </p:spPr>
      </p:pic>
      <p:pic>
        <p:nvPicPr>
          <p:cNvPr id="4" name="圖片 3" descr="一張含有 個人, 室內, 牆, 房間 的圖片&#10;&#10;描述是以非常高的可信度產生">
            <a:extLst>
              <a:ext uri="{FF2B5EF4-FFF2-40B4-BE49-F238E27FC236}">
                <a16:creationId xmlns:a16="http://schemas.microsoft.com/office/drawing/2014/main" xmlns="" id="{62586FF1-0515-44D1-B96A-EADC31FE8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342" y="2988365"/>
            <a:ext cx="2942754" cy="1655299"/>
          </a:xfrm>
          <a:prstGeom prst="rect">
            <a:avLst/>
          </a:prstGeom>
        </p:spPr>
      </p:pic>
      <p:pic>
        <p:nvPicPr>
          <p:cNvPr id="8" name="圖片 7" descr="一張含有 個人, 握住, 室內 的圖片&#10;&#10;描述是以非常高的可信度產生">
            <a:extLst>
              <a:ext uri="{FF2B5EF4-FFF2-40B4-BE49-F238E27FC236}">
                <a16:creationId xmlns:a16="http://schemas.microsoft.com/office/drawing/2014/main" xmlns="" id="{3C1F4AB9-BFC2-4DC4-8405-863F853331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3125" y="240600"/>
            <a:ext cx="2371608" cy="2371608"/>
          </a:xfrm>
          <a:prstGeom prst="rect">
            <a:avLst/>
          </a:prstGeom>
        </p:spPr>
      </p:pic>
    </p:spTree>
    <p:extLst>
      <p:ext uri="{BB962C8B-B14F-4D97-AF65-F5344CB8AC3E}">
        <p14:creationId xmlns:p14="http://schemas.microsoft.com/office/powerpoint/2010/main" val="326719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458745D9-661F-4581-A5B7-828A6268A687}"/>
              </a:ext>
            </a:extLst>
          </p:cNvPr>
          <p:cNvSpPr>
            <a:spLocks noGrp="1"/>
          </p:cNvSpPr>
          <p:nvPr>
            <p:ph idx="1"/>
          </p:nvPr>
        </p:nvSpPr>
        <p:spPr>
          <a:xfrm>
            <a:off x="0" y="2636344"/>
            <a:ext cx="9031458" cy="4131785"/>
          </a:xfrm>
        </p:spPr>
        <p:txBody>
          <a:bodyPr>
            <a:noAutofit/>
          </a:bodyPr>
          <a:lstStyle/>
          <a:p>
            <a:pPr marL="0" indent="0" algn="ctr">
              <a:buNone/>
            </a:pPr>
            <a:r>
              <a:rPr lang="en-GB" altLang="zh-CN" sz="3400" dirty="0"/>
              <a:t>Therefore, PEAM members should have </a:t>
            </a:r>
            <a:r>
              <a:rPr lang="en-GB" altLang="zh-CN" sz="3400" b="1" dirty="0">
                <a:solidFill>
                  <a:srgbClr val="FF0000"/>
                </a:solidFill>
                <a:effectLst>
                  <a:outerShdw blurRad="38100" dist="38100" dir="2700000" algn="tl">
                    <a:srgbClr val="000000">
                      <a:alpha val="43137"/>
                    </a:srgbClr>
                  </a:outerShdw>
                </a:effectLst>
              </a:rPr>
              <a:t>extraordinary trust in Jesus</a:t>
            </a:r>
            <a:r>
              <a:rPr lang="en-GB" altLang="zh-CN" sz="3400" dirty="0"/>
              <a:t>, read and meditate on His Word. This is the sign of our response to His love for us, and is the vessel we use to receive His graces for ourselves and for others. The greater trust we have, the bigger this vessel will become, and the richer the graces we can obtain. Jesus once said to Saint Faustina that </a:t>
            </a:r>
            <a:r>
              <a:rPr lang="en-GB" altLang="zh-CN" sz="3400" b="1" dirty="0">
                <a:effectLst>
                  <a:outerShdw blurRad="38100" dist="38100" dir="2700000" algn="tl">
                    <a:srgbClr val="000000">
                      <a:alpha val="43137"/>
                    </a:srgbClr>
                  </a:outerShdw>
                </a:effectLst>
              </a:rPr>
              <a:t>our distrust hurt His Sacred Heart more than any sin</a:t>
            </a:r>
            <a:r>
              <a:rPr lang="en-GB" altLang="zh-CN" sz="3400" dirty="0"/>
              <a:t>.</a:t>
            </a:r>
            <a:endParaRPr lang="zh-CN" altLang="en-US" sz="34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3D925D6B-8FB1-4603-AE77-3F3980F7C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13572"/>
          </a:xfrm>
          <a:prstGeom prst="rect">
            <a:avLst/>
          </a:prstGeom>
        </p:spPr>
      </p:pic>
    </p:spTree>
    <p:extLst>
      <p:ext uri="{BB962C8B-B14F-4D97-AF65-F5344CB8AC3E}">
        <p14:creationId xmlns:p14="http://schemas.microsoft.com/office/powerpoint/2010/main" val="127022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784D0384-7E98-4C0B-87C8-61D433EE2718}"/>
              </a:ext>
            </a:extLst>
          </p:cNvPr>
          <p:cNvSpPr>
            <a:spLocks noGrp="1"/>
          </p:cNvSpPr>
          <p:nvPr>
            <p:ph idx="1"/>
          </p:nvPr>
        </p:nvSpPr>
        <p:spPr>
          <a:xfrm>
            <a:off x="4359965" y="0"/>
            <a:ext cx="4784036" cy="4881489"/>
          </a:xfrm>
        </p:spPr>
        <p:txBody>
          <a:bodyPr>
            <a:noAutofit/>
          </a:bodyPr>
          <a:lstStyle/>
          <a:p>
            <a:pPr marL="0" indent="0" algn="ctr">
              <a:buNone/>
            </a:pPr>
            <a:r>
              <a:rPr lang="en-GB" altLang="zh-CN" sz="3400" dirty="0"/>
              <a:t>PEAM members are like the moon. The moon itself does not radiate light, but reflects the light from the sun and brightens up the dark night. </a:t>
            </a:r>
            <a:r>
              <a:rPr lang="en-GB" altLang="zh-CN" sz="3400" b="1" dirty="0">
                <a:effectLst>
                  <a:outerShdw blurRad="38100" dist="38100" dir="2700000" algn="tl">
                    <a:srgbClr val="000000">
                      <a:alpha val="43137"/>
                    </a:srgbClr>
                  </a:outerShdw>
                </a:effectLst>
              </a:rPr>
              <a:t>As regular adorers of the Eucharist, we mirror the light from the Eucharistic Lord with our life to shine in the dark world. </a:t>
            </a:r>
            <a:r>
              <a:rPr lang="en-GB" altLang="zh-CN" sz="3400" dirty="0"/>
              <a:t>We lead, assist and encourage others to come to the Eucharistic Lord. </a:t>
            </a:r>
            <a:endParaRPr lang="zh-CN" altLang="en-US" sz="3400"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xmlns="" id="{A10B3BED-B1C9-49BB-BE67-0757C3A3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95312"/>
            <a:ext cx="3400215" cy="2262688"/>
          </a:xfrm>
          <a:prstGeom prst="rect">
            <a:avLst/>
          </a:prstGeom>
        </p:spPr>
      </p:pic>
      <p:pic>
        <p:nvPicPr>
          <p:cNvPr id="9" name="圖片 8">
            <a:extLst>
              <a:ext uri="{FF2B5EF4-FFF2-40B4-BE49-F238E27FC236}">
                <a16:creationId xmlns:a16="http://schemas.microsoft.com/office/drawing/2014/main" xmlns="" id="{24B6DB9E-431A-4AB4-9D59-83E348C3B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958" y="2435188"/>
            <a:ext cx="2883877" cy="2160124"/>
          </a:xfrm>
          <a:prstGeom prst="rect">
            <a:avLst/>
          </a:prstGeom>
        </p:spPr>
      </p:pic>
      <p:pic>
        <p:nvPicPr>
          <p:cNvPr id="4" name="圖片 3" descr="一張含有 個人, 人, 室內, 團體 的圖片&#10;&#10;描述是以非常高的可信度產生">
            <a:extLst>
              <a:ext uri="{FF2B5EF4-FFF2-40B4-BE49-F238E27FC236}">
                <a16:creationId xmlns:a16="http://schemas.microsoft.com/office/drawing/2014/main" xmlns="" id="{A3D5EC17-CE62-45F3-9FC4-3CC9B7127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720" y="207902"/>
            <a:ext cx="3236753" cy="2162486"/>
          </a:xfrm>
          <a:prstGeom prst="rect">
            <a:avLst/>
          </a:prstGeom>
        </p:spPr>
      </p:pic>
    </p:spTree>
    <p:extLst>
      <p:ext uri="{BB962C8B-B14F-4D97-AF65-F5344CB8AC3E}">
        <p14:creationId xmlns:p14="http://schemas.microsoft.com/office/powerpoint/2010/main" val="2830024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DD8330F2-129D-42B4-8604-9ACE5B29C7CE}"/>
              </a:ext>
            </a:extLst>
          </p:cNvPr>
          <p:cNvSpPr>
            <a:spLocks noGrp="1"/>
          </p:cNvSpPr>
          <p:nvPr>
            <p:ph idx="1"/>
          </p:nvPr>
        </p:nvSpPr>
        <p:spPr>
          <a:xfrm>
            <a:off x="0" y="162339"/>
            <a:ext cx="8820000" cy="6533322"/>
          </a:xfrm>
        </p:spPr>
        <p:txBody>
          <a:bodyPr>
            <a:noAutofit/>
          </a:bodyPr>
          <a:lstStyle/>
          <a:p>
            <a:pPr marL="0" indent="0">
              <a:buNone/>
            </a:pPr>
            <a:endParaRPr lang="en-GB" altLang="zh-CN" sz="3600" dirty="0" smtClean="0"/>
          </a:p>
          <a:p>
            <a:pPr marL="0" indent="0">
              <a:buNone/>
            </a:pPr>
            <a:r>
              <a:rPr lang="en-GB" altLang="zh-CN" sz="3600" dirty="0" smtClean="0"/>
              <a:t>Each </a:t>
            </a:r>
            <a:r>
              <a:rPr lang="en-GB" altLang="zh-CN" sz="3600" dirty="0"/>
              <a:t>one of us is a </a:t>
            </a:r>
            <a:endParaRPr lang="en-GB" altLang="zh-CN" sz="3600" dirty="0" smtClean="0"/>
          </a:p>
          <a:p>
            <a:pPr marL="0" indent="0">
              <a:buNone/>
            </a:pPr>
            <a:r>
              <a:rPr lang="en-GB" altLang="zh-CN" sz="3600" dirty="0" smtClean="0"/>
              <a:t>“</a:t>
            </a:r>
            <a:r>
              <a:rPr lang="en-GB" altLang="zh-CN" sz="4400" b="1" dirty="0">
                <a:solidFill>
                  <a:srgbClr val="FF0000"/>
                </a:solidFill>
                <a:effectLst>
                  <a:outerShdw blurRad="38100" dist="38100" dir="2700000" algn="tl">
                    <a:srgbClr val="000000">
                      <a:alpha val="43137"/>
                    </a:srgbClr>
                  </a:outerShdw>
                </a:effectLst>
              </a:rPr>
              <a:t>walking monstrance</a:t>
            </a:r>
            <a:r>
              <a:rPr lang="en-GB" altLang="zh-CN" sz="3600" dirty="0"/>
              <a:t>”, </a:t>
            </a:r>
            <a:endParaRPr lang="en-GB" altLang="zh-CN" sz="3600" dirty="0" smtClean="0"/>
          </a:p>
          <a:p>
            <a:pPr marL="0" indent="0">
              <a:buNone/>
            </a:pPr>
            <a:r>
              <a:rPr lang="en-GB" altLang="zh-CN" sz="3600" b="1" dirty="0" smtClean="0"/>
              <a:t>bringing </a:t>
            </a:r>
            <a:r>
              <a:rPr lang="en-GB" altLang="zh-CN" sz="3600" b="1" dirty="0"/>
              <a:t>graces and blessings from the Eucharistic Lord to </a:t>
            </a:r>
            <a:r>
              <a:rPr lang="en-GB" altLang="zh-CN" sz="3600" b="1" dirty="0" smtClean="0"/>
              <a:t>wherever </a:t>
            </a:r>
            <a:r>
              <a:rPr lang="en-GB" altLang="zh-CN" sz="3600" b="1" dirty="0"/>
              <a:t>we go. </a:t>
            </a:r>
            <a:endParaRPr lang="zh-CN" altLang="en-US" sz="3600" b="1" dirty="0"/>
          </a:p>
        </p:txBody>
      </p:sp>
      <p:pic>
        <p:nvPicPr>
          <p:cNvPr id="7" name="圖片 6" descr="一張含有 個人, 廚房, 室內, 人 的圖片&#10;&#10;描述是以非常高的可信度產生">
            <a:extLst>
              <a:ext uri="{FF2B5EF4-FFF2-40B4-BE49-F238E27FC236}">
                <a16:creationId xmlns:a16="http://schemas.microsoft.com/office/drawing/2014/main" xmlns="" id="{D27BD66D-2F9A-45BD-98D9-4308DFE81F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392" y="3355200"/>
            <a:ext cx="6227200" cy="3502800"/>
          </a:xfrm>
          <a:prstGeom prst="rect">
            <a:avLst/>
          </a:prstGeom>
        </p:spPr>
      </p:pic>
      <p:pic>
        <p:nvPicPr>
          <p:cNvPr id="9" name="圖片 8" descr="一張含有 牆, 室內 的圖片&#10;&#10;描述是以非常高的可信度產生">
            <a:extLst>
              <a:ext uri="{FF2B5EF4-FFF2-40B4-BE49-F238E27FC236}">
                <a16:creationId xmlns:a16="http://schemas.microsoft.com/office/drawing/2014/main" xmlns="" id="{AFB2173D-1594-4805-884D-FE8F75E55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22" y="129828"/>
            <a:ext cx="3159391" cy="1791735"/>
          </a:xfrm>
          <a:prstGeom prst="rect">
            <a:avLst/>
          </a:prstGeom>
        </p:spPr>
      </p:pic>
    </p:spTree>
    <p:extLst>
      <p:ext uri="{BB962C8B-B14F-4D97-AF65-F5344CB8AC3E}">
        <p14:creationId xmlns:p14="http://schemas.microsoft.com/office/powerpoint/2010/main" val="3831408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DD8330F2-129D-42B4-8604-9ACE5B29C7CE}"/>
              </a:ext>
            </a:extLst>
          </p:cNvPr>
          <p:cNvSpPr>
            <a:spLocks noGrp="1"/>
          </p:cNvSpPr>
          <p:nvPr>
            <p:ph idx="1"/>
          </p:nvPr>
        </p:nvSpPr>
        <p:spPr>
          <a:xfrm>
            <a:off x="0" y="162339"/>
            <a:ext cx="8409600" cy="6533322"/>
          </a:xfrm>
        </p:spPr>
        <p:txBody>
          <a:bodyPr>
            <a:noAutofit/>
          </a:bodyPr>
          <a:lstStyle/>
          <a:p>
            <a:pPr marL="0" indent="0" algn="ctr">
              <a:buNone/>
            </a:pPr>
            <a:r>
              <a:rPr lang="en-GB" altLang="zh-CN" sz="3600" dirty="0" smtClean="0"/>
              <a:t>PEAM </a:t>
            </a:r>
            <a:r>
              <a:rPr lang="en-GB" altLang="zh-CN" sz="3600" dirty="0"/>
              <a:t>members are also called </a:t>
            </a:r>
            <a:endParaRPr lang="en-GB" altLang="zh-CN" sz="3600" dirty="0" smtClean="0"/>
          </a:p>
          <a:p>
            <a:pPr marL="0" indent="0" algn="ctr">
              <a:buNone/>
            </a:pPr>
            <a:r>
              <a:rPr lang="en-GB" altLang="zh-CN" sz="3600" b="1" dirty="0" smtClean="0">
                <a:solidFill>
                  <a:srgbClr val="FF0000"/>
                </a:solidFill>
                <a:effectLst>
                  <a:outerShdw blurRad="38100" dist="38100" dir="2700000" algn="tl">
                    <a:srgbClr val="000000">
                      <a:alpha val="43137"/>
                    </a:srgbClr>
                  </a:outerShdw>
                </a:effectLst>
              </a:rPr>
              <a:t>“</a:t>
            </a:r>
            <a:r>
              <a:rPr lang="en-GB" altLang="zh-CN" sz="3600" b="1" dirty="0">
                <a:solidFill>
                  <a:srgbClr val="FF0000"/>
                </a:solidFill>
                <a:effectLst>
                  <a:outerShdw blurRad="38100" dist="38100" dir="2700000" algn="tl">
                    <a:srgbClr val="000000">
                      <a:alpha val="43137"/>
                    </a:srgbClr>
                  </a:outerShdw>
                </a:effectLst>
              </a:rPr>
              <a:t>Eucharistic Disciples” </a:t>
            </a:r>
            <a:endParaRPr lang="en-GB" altLang="zh-CN" sz="3600" b="1" dirty="0" smtClean="0">
              <a:solidFill>
                <a:srgbClr val="FF0000"/>
              </a:solidFill>
              <a:effectLst>
                <a:outerShdw blurRad="38100" dist="38100" dir="2700000" algn="tl">
                  <a:srgbClr val="000000">
                    <a:alpha val="43137"/>
                  </a:srgbClr>
                </a:outerShdw>
              </a:effectLst>
            </a:endParaRPr>
          </a:p>
          <a:p>
            <a:pPr marL="0" indent="0">
              <a:buNone/>
            </a:pPr>
            <a:r>
              <a:rPr lang="en-GB" altLang="zh-CN" sz="3600" dirty="0" smtClean="0"/>
              <a:t>who </a:t>
            </a:r>
            <a:r>
              <a:rPr lang="en-GB" altLang="zh-CN" sz="3600" dirty="0"/>
              <a:t>serve the Eucharistic Lord, learn His humility and meekness, and allow Him to transform and </a:t>
            </a:r>
            <a:endParaRPr lang="en-GB" altLang="zh-CN" sz="3600" dirty="0" smtClean="0"/>
          </a:p>
          <a:p>
            <a:pPr marL="0" indent="0">
              <a:buNone/>
            </a:pPr>
            <a:r>
              <a:rPr lang="en-GB" altLang="zh-CN" sz="3600" b="1" dirty="0" smtClean="0">
                <a:solidFill>
                  <a:srgbClr val="FF0000"/>
                </a:solidFill>
              </a:rPr>
              <a:t>sanctify </a:t>
            </a:r>
            <a:r>
              <a:rPr lang="en-GB" altLang="zh-CN" sz="3600" b="1" dirty="0">
                <a:solidFill>
                  <a:srgbClr val="FF0000"/>
                </a:solidFill>
              </a:rPr>
              <a:t>us, </a:t>
            </a:r>
            <a:endParaRPr lang="en-GB" altLang="zh-CN" sz="3600" b="1" dirty="0" smtClean="0">
              <a:solidFill>
                <a:srgbClr val="FF0000"/>
              </a:solidFill>
            </a:endParaRPr>
          </a:p>
          <a:p>
            <a:pPr marL="0" indent="0">
              <a:buNone/>
            </a:pPr>
            <a:r>
              <a:rPr lang="en-GB" altLang="zh-CN" sz="3600" dirty="0" smtClean="0"/>
              <a:t>and </a:t>
            </a:r>
            <a:r>
              <a:rPr lang="en-GB" altLang="zh-CN" sz="3600" dirty="0"/>
              <a:t>through us </a:t>
            </a:r>
            <a:endParaRPr lang="en-GB" altLang="zh-CN" sz="3600" dirty="0" smtClean="0"/>
          </a:p>
          <a:p>
            <a:pPr marL="0" indent="0">
              <a:buNone/>
            </a:pPr>
            <a:r>
              <a:rPr lang="en-GB" altLang="zh-CN" sz="3600" dirty="0" smtClean="0"/>
              <a:t>make </a:t>
            </a:r>
            <a:r>
              <a:rPr lang="en-GB" altLang="zh-CN" sz="3600" dirty="0"/>
              <a:t>others holy.</a:t>
            </a:r>
            <a:endParaRPr lang="zh-CN" altLang="en-US" sz="3600" dirty="0"/>
          </a:p>
        </p:txBody>
      </p:sp>
      <p:pic>
        <p:nvPicPr>
          <p:cNvPr id="4" name="圖片 3" descr="一張含有 個人, 室外, 人, 團體 的圖片&#10;&#10;描述是以非常高的可信度產生">
            <a:extLst>
              <a:ext uri="{FF2B5EF4-FFF2-40B4-BE49-F238E27FC236}">
                <a16:creationId xmlns:a16="http://schemas.microsoft.com/office/drawing/2014/main" xmlns="" id="{F26E1B34-A55A-4D36-B1F2-188F23C18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4399" y="2516401"/>
            <a:ext cx="5587199" cy="4190399"/>
          </a:xfrm>
          <a:prstGeom prst="rect">
            <a:avLst/>
          </a:prstGeom>
        </p:spPr>
      </p:pic>
    </p:spTree>
    <p:extLst>
      <p:ext uri="{BB962C8B-B14F-4D97-AF65-F5344CB8AC3E}">
        <p14:creationId xmlns:p14="http://schemas.microsoft.com/office/powerpoint/2010/main" val="1546829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FF553611-7DB6-4C21-A5CE-6B36ED3852D2}"/>
              </a:ext>
            </a:extLst>
          </p:cNvPr>
          <p:cNvSpPr>
            <a:spLocks noGrp="1"/>
          </p:cNvSpPr>
          <p:nvPr>
            <p:ph idx="1"/>
          </p:nvPr>
        </p:nvSpPr>
        <p:spPr>
          <a:xfrm>
            <a:off x="0" y="-1"/>
            <a:ext cx="9144000" cy="4154557"/>
          </a:xfrm>
        </p:spPr>
        <p:txBody>
          <a:bodyPr>
            <a:noAutofit/>
          </a:bodyPr>
          <a:lstStyle/>
          <a:p>
            <a:pPr marL="0" indent="0" algn="ctr">
              <a:buNone/>
            </a:pPr>
            <a:r>
              <a:rPr lang="en-GB" altLang="zh-CN" sz="3300" dirty="0"/>
              <a:t>Not only do we receive graces from the merciful Jesus in the Eucharist, we also </a:t>
            </a:r>
            <a:endParaRPr lang="en-GB" altLang="zh-CN" sz="3300" dirty="0" smtClean="0"/>
          </a:p>
          <a:p>
            <a:pPr marL="0" indent="0" algn="ctr">
              <a:buNone/>
            </a:pPr>
            <a:r>
              <a:rPr lang="en-GB" altLang="zh-CN" sz="3300" b="1" dirty="0" smtClean="0">
                <a:solidFill>
                  <a:srgbClr val="FF0000"/>
                </a:solidFill>
                <a:effectLst>
                  <a:outerShdw blurRad="38100" dist="38100" dir="2700000" algn="tl">
                    <a:srgbClr val="000000">
                      <a:alpha val="43137"/>
                    </a:srgbClr>
                  </a:outerShdw>
                </a:effectLst>
              </a:rPr>
              <a:t>embrace  others </a:t>
            </a:r>
            <a:r>
              <a:rPr lang="en-GB" altLang="zh-CN" sz="3300" b="1" dirty="0">
                <a:solidFill>
                  <a:srgbClr val="FF0000"/>
                </a:solidFill>
                <a:effectLst>
                  <a:outerShdw blurRad="38100" dist="38100" dir="2700000" algn="tl">
                    <a:srgbClr val="000000">
                      <a:alpha val="43137"/>
                    </a:srgbClr>
                  </a:outerShdw>
                </a:effectLst>
              </a:rPr>
              <a:t>with a merciful heart</a:t>
            </a:r>
            <a:r>
              <a:rPr lang="en-GB" altLang="zh-CN" sz="3300" dirty="0"/>
              <a:t>. </a:t>
            </a:r>
            <a:endParaRPr lang="en-GB" altLang="zh-CN" sz="3300" dirty="0" smtClean="0"/>
          </a:p>
          <a:p>
            <a:pPr marL="0" indent="0">
              <a:buNone/>
            </a:pPr>
            <a:r>
              <a:rPr lang="en-GB" altLang="zh-CN" sz="3300" dirty="0" smtClean="0"/>
              <a:t>PEAM </a:t>
            </a:r>
            <a:r>
              <a:rPr lang="en-GB" altLang="zh-CN" sz="3300" dirty="0"/>
              <a:t>aims to </a:t>
            </a:r>
            <a:r>
              <a:rPr lang="en-GB" altLang="zh-CN" sz="3300" b="1" dirty="0">
                <a:effectLst>
                  <a:outerShdw blurRad="38100" dist="38100" dir="2700000" algn="tl">
                    <a:srgbClr val="000000">
                      <a:alpha val="43137"/>
                    </a:srgbClr>
                  </a:outerShdw>
                </a:effectLst>
              </a:rPr>
              <a:t>encourage </a:t>
            </a:r>
            <a:r>
              <a:rPr lang="en-GB" altLang="zh-CN" sz="3300" dirty="0"/>
              <a:t>all broken sinners to come to the Eucharist; hence, we with the Heart of Jesus who loves humanity to the extreme should welcome and accept all who come to Eucharistic Adoration. We should not judge or refuse anyone because of their age, gender, race, religion, background or outlook.</a:t>
            </a:r>
            <a:endParaRPr lang="zh-CN" altLang="en-US" sz="3300" dirty="0">
              <a:latin typeface="標楷體" panose="03000509000000000000" pitchFamily="65" charset="-120"/>
              <a:ea typeface="標楷體" panose="03000509000000000000" pitchFamily="65" charset="-120"/>
            </a:endParaRPr>
          </a:p>
        </p:txBody>
      </p:sp>
      <p:pic>
        <p:nvPicPr>
          <p:cNvPr id="4" name="圖片 3" descr="一張含有 個人, 人群, 人, 建築物 的圖片&#10;&#10;描述是以非常高的可信度產生">
            <a:extLst>
              <a:ext uri="{FF2B5EF4-FFF2-40B4-BE49-F238E27FC236}">
                <a16:creationId xmlns:a16="http://schemas.microsoft.com/office/drawing/2014/main" xmlns="" id="{24DD2841-6ECA-4061-9EA5-693160C6D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1083" y="4817165"/>
            <a:ext cx="3042117" cy="2027583"/>
          </a:xfrm>
          <a:prstGeom prst="rect">
            <a:avLst/>
          </a:prstGeom>
        </p:spPr>
      </p:pic>
      <p:pic>
        <p:nvPicPr>
          <p:cNvPr id="8" name="圖片 7" descr="一張含有 室內, 物件, 地板 的圖片&#10;&#10;描述是以非常高的可信度產生">
            <a:extLst>
              <a:ext uri="{FF2B5EF4-FFF2-40B4-BE49-F238E27FC236}">
                <a16:creationId xmlns:a16="http://schemas.microsoft.com/office/drawing/2014/main" xmlns="" id="{475D0DD1-3AFE-43B0-8766-8E0BE718A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622" y="4817165"/>
            <a:ext cx="2102726" cy="2570922"/>
          </a:xfrm>
          <a:prstGeom prst="rect">
            <a:avLst/>
          </a:prstGeom>
        </p:spPr>
      </p:pic>
      <p:pic>
        <p:nvPicPr>
          <p:cNvPr id="10" name="圖片 9" descr="一張含有 建築物, 地面, 地板, 室內 的圖片&#10;&#10;描述是以高可信度產生">
            <a:extLst>
              <a:ext uri="{FF2B5EF4-FFF2-40B4-BE49-F238E27FC236}">
                <a16:creationId xmlns:a16="http://schemas.microsoft.com/office/drawing/2014/main" xmlns="" id="{DBA43922-EFB7-4FEE-93E0-AE4EAE38C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0" y="4817165"/>
            <a:ext cx="2724620" cy="2040835"/>
          </a:xfrm>
          <a:prstGeom prst="rect">
            <a:avLst/>
          </a:prstGeom>
        </p:spPr>
      </p:pic>
    </p:spTree>
    <p:extLst>
      <p:ext uri="{BB962C8B-B14F-4D97-AF65-F5344CB8AC3E}">
        <p14:creationId xmlns:p14="http://schemas.microsoft.com/office/powerpoint/2010/main" val="1670268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B4654BFD-F4A3-4172-9EC0-2622F74D24E0}"/>
              </a:ext>
            </a:extLst>
          </p:cNvPr>
          <p:cNvSpPr>
            <a:spLocks noGrp="1"/>
          </p:cNvSpPr>
          <p:nvPr>
            <p:ph idx="1"/>
          </p:nvPr>
        </p:nvSpPr>
        <p:spPr>
          <a:xfrm>
            <a:off x="0" y="1"/>
            <a:ext cx="9144000" cy="4315014"/>
          </a:xfrm>
        </p:spPr>
        <p:txBody>
          <a:bodyPr>
            <a:noAutofit/>
          </a:bodyPr>
          <a:lstStyle/>
          <a:p>
            <a:pPr marL="0" indent="0">
              <a:buNone/>
            </a:pPr>
            <a:r>
              <a:rPr lang="en-GB" altLang="zh-CN" sz="3400" dirty="0"/>
              <a:t>We have to remember always that we too are broken sinners. We are blessed to come to the Adoration not because we are holy, but merely by the saving grace of Lord Jesus. Therefore, we should hope for others with brokenness in </a:t>
            </a:r>
            <a:r>
              <a:rPr lang="en-HK" altLang="zh-CN" sz="3400" dirty="0"/>
              <a:t>body, heart and spirit</a:t>
            </a:r>
            <a:r>
              <a:rPr lang="en-GB" altLang="zh-CN" sz="3400" dirty="0"/>
              <a:t> to enjoy the same grace. </a:t>
            </a:r>
            <a:r>
              <a:rPr lang="en-GB" altLang="zh-CN" sz="3400" b="1" dirty="0">
                <a:solidFill>
                  <a:srgbClr val="FF0000"/>
                </a:solidFill>
                <a:effectLst>
                  <a:outerShdw blurRad="38100" dist="38100" dir="2700000" algn="tl">
                    <a:srgbClr val="000000">
                      <a:alpha val="43137"/>
                    </a:srgbClr>
                  </a:outerShdw>
                </a:effectLst>
              </a:rPr>
              <a:t>Eucharistic Adoration is not just for our own benefit. We need to pray for the grace of salvation for the whole humanity.</a:t>
            </a:r>
            <a:endParaRPr lang="zh-CN" altLang="en-US" sz="3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xmlns="" id="{F33E8F3A-9621-4461-86B4-AB99D18546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6730" y="4238195"/>
            <a:ext cx="3320870" cy="2490653"/>
          </a:xfrm>
          <a:prstGeom prst="rect">
            <a:avLst/>
          </a:prstGeom>
        </p:spPr>
      </p:pic>
      <p:pic>
        <p:nvPicPr>
          <p:cNvPr id="8" name="圖片 7">
            <a:extLst>
              <a:ext uri="{FF2B5EF4-FFF2-40B4-BE49-F238E27FC236}">
                <a16:creationId xmlns:a16="http://schemas.microsoft.com/office/drawing/2014/main" xmlns="" id="{88A87DE9-C677-4AC3-B806-B370E22EA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8300" y="4173196"/>
            <a:ext cx="1942123" cy="2497015"/>
          </a:xfrm>
          <a:prstGeom prst="rect">
            <a:avLst/>
          </a:prstGeom>
        </p:spPr>
      </p:pic>
      <p:pic>
        <p:nvPicPr>
          <p:cNvPr id="10" name="圖片 9">
            <a:extLst>
              <a:ext uri="{FF2B5EF4-FFF2-40B4-BE49-F238E27FC236}">
                <a16:creationId xmlns:a16="http://schemas.microsoft.com/office/drawing/2014/main" xmlns="" id="{6BD24E54-415C-4803-AC4B-414715750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4" y="4602892"/>
            <a:ext cx="3453703" cy="1813194"/>
          </a:xfrm>
          <a:prstGeom prst="rect">
            <a:avLst/>
          </a:prstGeom>
        </p:spPr>
      </p:pic>
    </p:spTree>
    <p:extLst>
      <p:ext uri="{BB962C8B-B14F-4D97-AF65-F5344CB8AC3E}">
        <p14:creationId xmlns:p14="http://schemas.microsoft.com/office/powerpoint/2010/main" val="2521639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3A50048E-850C-4238-89AF-0E3F6648A876}"/>
              </a:ext>
            </a:extLst>
          </p:cNvPr>
          <p:cNvSpPr>
            <a:spLocks noGrp="1"/>
          </p:cNvSpPr>
          <p:nvPr>
            <p:ph idx="1"/>
          </p:nvPr>
        </p:nvSpPr>
        <p:spPr>
          <a:xfrm>
            <a:off x="122401" y="3394846"/>
            <a:ext cx="9021600" cy="3429000"/>
          </a:xfrm>
        </p:spPr>
        <p:txBody>
          <a:bodyPr>
            <a:normAutofit fontScale="92500" lnSpcReduction="10000"/>
          </a:bodyPr>
          <a:lstStyle/>
          <a:p>
            <a:pPr marL="0" indent="0">
              <a:buNone/>
            </a:pPr>
            <a:r>
              <a:rPr lang="en-GB" altLang="zh-CN" sz="3000" dirty="0"/>
              <a:t>In order to participate and promote PEAM, we must have the </a:t>
            </a:r>
            <a:r>
              <a:rPr lang="en-GB" altLang="zh-CN" sz="3000" b="1" dirty="0">
                <a:solidFill>
                  <a:srgbClr val="FF0000"/>
                </a:solidFill>
                <a:effectLst>
                  <a:outerShdw blurRad="38100" dist="38100" dir="2700000" algn="tl">
                    <a:srgbClr val="000000">
                      <a:alpha val="43137"/>
                    </a:srgbClr>
                  </a:outerShdw>
                </a:effectLst>
              </a:rPr>
              <a:t>passionate love for the Eucharist</a:t>
            </a:r>
            <a:r>
              <a:rPr lang="en-GB" altLang="zh-CN" sz="3000" dirty="0"/>
              <a:t>, and have to adore steadfastly Lord Jesus Christ hidden in the host. </a:t>
            </a:r>
            <a:endParaRPr lang="en-GB" altLang="zh-CN" sz="3000" dirty="0" smtClean="0"/>
          </a:p>
          <a:p>
            <a:pPr marL="0" indent="0" algn="ctr">
              <a:buNone/>
            </a:pPr>
            <a:r>
              <a:rPr lang="en-GB" altLang="zh-CN" sz="3000" b="1" u="sng" dirty="0" smtClean="0"/>
              <a:t>The </a:t>
            </a:r>
            <a:r>
              <a:rPr lang="en-GB" altLang="zh-CN" sz="3000" b="1" u="sng" dirty="0">
                <a:solidFill>
                  <a:srgbClr val="FF0000"/>
                </a:solidFill>
                <a:effectLst>
                  <a:outerShdw blurRad="38100" dist="38100" dir="2700000" algn="tl">
                    <a:srgbClr val="000000">
                      <a:alpha val="43137"/>
                    </a:srgbClr>
                  </a:outerShdw>
                </a:effectLst>
              </a:rPr>
              <a:t>key</a:t>
            </a:r>
            <a:r>
              <a:rPr lang="en-GB" altLang="zh-CN" sz="3000" b="1" u="sng" dirty="0"/>
              <a:t> to the success of PEAM </a:t>
            </a:r>
            <a:endParaRPr lang="en-GB" altLang="zh-CN" sz="3000" b="1" u="sng" dirty="0" smtClean="0"/>
          </a:p>
          <a:p>
            <a:pPr marL="0" indent="0" algn="ctr">
              <a:buNone/>
            </a:pPr>
            <a:r>
              <a:rPr lang="en-GB" altLang="zh-CN" sz="3000" b="1" u="sng" dirty="0" smtClean="0"/>
              <a:t>depends </a:t>
            </a:r>
            <a:r>
              <a:rPr lang="en-GB" altLang="zh-CN" sz="3000" b="1" u="sng" dirty="0"/>
              <a:t>on </a:t>
            </a:r>
            <a:r>
              <a:rPr lang="en-GB" altLang="zh-CN" sz="3000" b="1" u="sng" dirty="0">
                <a:solidFill>
                  <a:srgbClr val="FF0000"/>
                </a:solidFill>
                <a:effectLst>
                  <a:outerShdw blurRad="38100" dist="38100" dir="2700000" algn="tl">
                    <a:srgbClr val="000000">
                      <a:alpha val="43137"/>
                    </a:srgbClr>
                  </a:outerShdw>
                </a:effectLst>
              </a:rPr>
              <a:t>how zealous we are.</a:t>
            </a:r>
            <a:r>
              <a:rPr lang="en-GB" altLang="zh-CN" sz="3000" b="1" u="sng" dirty="0"/>
              <a:t> </a:t>
            </a:r>
            <a:endParaRPr lang="en-GB" altLang="zh-CN" sz="3000" b="1" u="sng" dirty="0" smtClean="0"/>
          </a:p>
          <a:p>
            <a:pPr marL="0" indent="0">
              <a:buNone/>
            </a:pPr>
            <a:r>
              <a:rPr lang="en-GB" altLang="zh-CN" sz="3000" dirty="0" smtClean="0"/>
              <a:t>Despite </a:t>
            </a:r>
            <a:r>
              <a:rPr lang="en-GB" altLang="zh-CN" sz="3000" dirty="0"/>
              <a:t>realizing our deficiency, we should be willing to be led by the Holy Spirit to overcome all obstacles, and bravely and proactively lead souls to the Eucharistic Throne. </a:t>
            </a:r>
            <a:endParaRPr lang="zh-CN" altLang="en-US" sz="30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3A2D49DD-7BC1-4A93-A3D9-2C67FDB40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200" y="64800"/>
            <a:ext cx="5828446" cy="3305394"/>
          </a:xfrm>
          <a:prstGeom prst="rect">
            <a:avLst/>
          </a:prstGeom>
        </p:spPr>
      </p:pic>
    </p:spTree>
    <p:extLst>
      <p:ext uri="{BB962C8B-B14F-4D97-AF65-F5344CB8AC3E}">
        <p14:creationId xmlns:p14="http://schemas.microsoft.com/office/powerpoint/2010/main" val="2984851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674BD600-A391-4FA9-AD53-59012BB0A154}"/>
              </a:ext>
            </a:extLst>
          </p:cNvPr>
          <p:cNvSpPr>
            <a:spLocks noGrp="1"/>
          </p:cNvSpPr>
          <p:nvPr>
            <p:ph idx="1"/>
          </p:nvPr>
        </p:nvSpPr>
        <p:spPr>
          <a:xfrm>
            <a:off x="50400" y="2416486"/>
            <a:ext cx="9144000" cy="3887271"/>
          </a:xfrm>
        </p:spPr>
        <p:txBody>
          <a:bodyPr>
            <a:noAutofit/>
          </a:bodyPr>
          <a:lstStyle/>
          <a:p>
            <a:pPr marL="0" indent="0" algn="ctr">
              <a:buNone/>
            </a:pPr>
            <a:r>
              <a:rPr lang="en-GB" altLang="zh-CN" sz="3400" dirty="0"/>
              <a:t>Moreover, we must </a:t>
            </a:r>
            <a:r>
              <a:rPr lang="en-GB" altLang="zh-CN" sz="3400" b="1" dirty="0">
                <a:solidFill>
                  <a:srgbClr val="FF0000"/>
                </a:solidFill>
                <a:effectLst>
                  <a:outerShdw blurRad="38100" dist="38100" dir="2700000" algn="tl">
                    <a:srgbClr val="000000">
                      <a:alpha val="43137"/>
                    </a:srgbClr>
                  </a:outerShdw>
                </a:effectLst>
              </a:rPr>
              <a:t>imitate the humble and hidden nature of the Eucharist</a:t>
            </a:r>
            <a:r>
              <a:rPr lang="en-GB" altLang="zh-CN" sz="3400" dirty="0"/>
              <a:t>. </a:t>
            </a:r>
            <a:endParaRPr lang="en-GB" altLang="zh-CN" sz="3400" dirty="0" smtClean="0"/>
          </a:p>
          <a:p>
            <a:pPr marL="0" indent="0">
              <a:buNone/>
            </a:pPr>
            <a:r>
              <a:rPr lang="en-GB" altLang="zh-CN" sz="3400" dirty="0" smtClean="0"/>
              <a:t>We </a:t>
            </a:r>
            <a:r>
              <a:rPr lang="en-GB" altLang="zh-CN" sz="3400" dirty="0"/>
              <a:t>must not boast ourselves, or desire for any rights or benefits. With perseverance, we must offer our energy and time to the Eucharistic Lord with all our hearts, all our souls, all our minds and all our strength, to serve Him, to console His wounded Sacred Heart and to participate in the salvation of souls.</a:t>
            </a:r>
            <a:endParaRPr lang="zh-CN" altLang="en-US" sz="34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CA63A20C-5B49-4E30-87BE-C720D84F5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800"/>
            <a:ext cx="9144000" cy="2553286"/>
          </a:xfrm>
          <a:prstGeom prst="rect">
            <a:avLst/>
          </a:prstGeom>
        </p:spPr>
      </p:pic>
    </p:spTree>
    <p:extLst>
      <p:ext uri="{BB962C8B-B14F-4D97-AF65-F5344CB8AC3E}">
        <p14:creationId xmlns:p14="http://schemas.microsoft.com/office/powerpoint/2010/main" val="216817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EfNGGCA_Wek/Urr6QjbQHUI/AAAAAAAAAww/qyCwRftvJ0A/s1600/PPT+Image-+HOLY+SPIRIT+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2799"/>
            <a:ext cx="2935200" cy="22014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063600" y="1243889"/>
            <a:ext cx="5403600" cy="1384995"/>
          </a:xfrm>
          <a:prstGeom prst="rect">
            <a:avLst/>
          </a:prstGeom>
        </p:spPr>
        <p:txBody>
          <a:bodyPr wrap="square">
            <a:spAutoFit/>
          </a:bodyPr>
          <a:lstStyle/>
          <a:p>
            <a:r>
              <a:rPr lang="en-GB" altLang="zh-CN" b="1" dirty="0" smtClean="0">
                <a:effectLst>
                  <a:outerShdw blurRad="38100" dist="38100" dir="2700000" algn="tl">
                    <a:srgbClr val="000000">
                      <a:alpha val="43137"/>
                    </a:srgbClr>
                  </a:outerShdw>
                </a:effectLst>
              </a:rPr>
              <a:t>   </a:t>
            </a:r>
            <a:r>
              <a:rPr lang="en-GB" altLang="zh-CN" sz="2800" b="1" dirty="0" smtClean="0">
                <a:effectLst>
                  <a:outerShdw blurRad="38100" dist="38100" dir="2700000" algn="tl">
                    <a:srgbClr val="000000">
                      <a:alpha val="43137"/>
                    </a:srgbClr>
                  </a:outerShdw>
                </a:effectLst>
              </a:rPr>
              <a:t>PEAM</a:t>
            </a:r>
            <a:r>
              <a:rPr lang="en-GB" altLang="zh-CN" sz="2800" dirty="0" smtClean="0"/>
              <a:t> </a:t>
            </a:r>
            <a:r>
              <a:rPr lang="en-GB" altLang="zh-CN" sz="2800" dirty="0"/>
              <a:t>was </a:t>
            </a:r>
            <a:r>
              <a:rPr lang="en-GB" altLang="zh-CN" sz="2800" b="1" dirty="0"/>
              <a:t>instituted</a:t>
            </a:r>
            <a:r>
              <a:rPr lang="en-GB" altLang="zh-CN" sz="2800" dirty="0"/>
              <a:t> on the </a:t>
            </a:r>
            <a:r>
              <a:rPr lang="en-GB" altLang="zh-CN" sz="2800" b="1" dirty="0"/>
              <a:t>Solemnity of Our Lord Jesus Christ</a:t>
            </a:r>
            <a:r>
              <a:rPr lang="en-GB" altLang="zh-CN" sz="2800" dirty="0"/>
              <a:t>, King of the </a:t>
            </a:r>
            <a:r>
              <a:rPr lang="en-GB" altLang="zh-CN" sz="2800" dirty="0" smtClean="0"/>
              <a:t>Universe</a:t>
            </a:r>
            <a:r>
              <a:rPr lang="en-GB" altLang="zh-CN" dirty="0" smtClean="0"/>
              <a:t>, </a:t>
            </a:r>
            <a:endParaRPr lang="zh-HK" altLang="en-US" dirty="0"/>
          </a:p>
        </p:txBody>
      </p:sp>
      <p:sp>
        <p:nvSpPr>
          <p:cNvPr id="5" name="矩形 4"/>
          <p:cNvSpPr/>
          <p:nvPr/>
        </p:nvSpPr>
        <p:spPr>
          <a:xfrm>
            <a:off x="2534400" y="2628884"/>
            <a:ext cx="6600000" cy="1261884"/>
          </a:xfrm>
          <a:prstGeom prst="rect">
            <a:avLst/>
          </a:prstGeom>
        </p:spPr>
        <p:txBody>
          <a:bodyPr wrap="square">
            <a:spAutoFit/>
          </a:bodyPr>
          <a:lstStyle/>
          <a:p>
            <a:pPr algn="ctr"/>
            <a:r>
              <a:rPr lang="en-GB" altLang="zh-CN" sz="2800" b="1" u="sng" dirty="0" smtClean="0">
                <a:solidFill>
                  <a:srgbClr val="C00000"/>
                </a:solidFill>
                <a:effectLst>
                  <a:outerShdw blurRad="38100" dist="38100" dir="2700000" algn="tl">
                    <a:srgbClr val="000000">
                      <a:alpha val="43137"/>
                    </a:srgbClr>
                  </a:outerShdw>
                </a:effectLst>
              </a:rPr>
              <a:t>May </a:t>
            </a:r>
            <a:r>
              <a:rPr lang="en-GB" altLang="zh-CN" sz="2800" b="1" u="sng" dirty="0">
                <a:solidFill>
                  <a:srgbClr val="C00000"/>
                </a:solidFill>
                <a:effectLst>
                  <a:outerShdw blurRad="38100" dist="38100" dir="2700000" algn="tl">
                    <a:srgbClr val="000000">
                      <a:alpha val="43137"/>
                    </a:srgbClr>
                  </a:outerShdw>
                </a:effectLst>
              </a:rPr>
              <a:t>13</a:t>
            </a:r>
            <a:r>
              <a:rPr lang="en-GB" altLang="zh-CN" sz="2800" b="1" u="sng" baseline="30000" dirty="0">
                <a:solidFill>
                  <a:srgbClr val="C00000"/>
                </a:solidFill>
                <a:effectLst>
                  <a:outerShdw blurRad="38100" dist="38100" dir="2700000" algn="tl">
                    <a:srgbClr val="000000">
                      <a:alpha val="43137"/>
                    </a:srgbClr>
                  </a:outerShdw>
                </a:effectLst>
              </a:rPr>
              <a:t>th</a:t>
            </a:r>
            <a:r>
              <a:rPr lang="en-GB" altLang="zh-CN" sz="2800" b="1" u="sng" dirty="0">
                <a:solidFill>
                  <a:srgbClr val="C00000"/>
                </a:solidFill>
                <a:effectLst>
                  <a:outerShdw blurRad="38100" dist="38100" dir="2700000" algn="tl">
                    <a:srgbClr val="000000">
                      <a:alpha val="43137"/>
                    </a:srgbClr>
                  </a:outerShdw>
                </a:effectLst>
              </a:rPr>
              <a:t>, </a:t>
            </a:r>
            <a:r>
              <a:rPr lang="en-GB" altLang="zh-CN" sz="2800" b="1" u="sng" dirty="0" smtClean="0">
                <a:solidFill>
                  <a:srgbClr val="C00000"/>
                </a:solidFill>
                <a:effectLst>
                  <a:outerShdw blurRad="38100" dist="38100" dir="2700000" algn="tl">
                    <a:srgbClr val="000000">
                      <a:alpha val="43137"/>
                    </a:srgbClr>
                  </a:outerShdw>
                </a:effectLst>
              </a:rPr>
              <a:t>2018 </a:t>
            </a:r>
          </a:p>
          <a:p>
            <a:pPr algn="ctr"/>
            <a:r>
              <a:rPr lang="en-GB" altLang="zh-CN" sz="2400" b="1" dirty="0" smtClean="0">
                <a:solidFill>
                  <a:prstClr val="black"/>
                </a:solidFill>
              </a:rPr>
              <a:t> 1</a:t>
            </a:r>
            <a:r>
              <a:rPr lang="en-GB" altLang="zh-CN" sz="2400" b="1" baseline="30000" dirty="0" smtClean="0">
                <a:solidFill>
                  <a:prstClr val="black"/>
                </a:solidFill>
              </a:rPr>
              <a:t>st</a:t>
            </a:r>
            <a:r>
              <a:rPr lang="en-GB" altLang="zh-CN" sz="2400" b="1" dirty="0" smtClean="0">
                <a:solidFill>
                  <a:prstClr val="black"/>
                </a:solidFill>
              </a:rPr>
              <a:t> apparition, </a:t>
            </a:r>
            <a:r>
              <a:rPr lang="en-GB" altLang="zh-CN" sz="2400" b="1" dirty="0">
                <a:solidFill>
                  <a:srgbClr val="0070C0"/>
                </a:solidFill>
                <a:effectLst>
                  <a:outerShdw blurRad="38100" dist="38100" dir="2700000" algn="tl">
                    <a:srgbClr val="000000">
                      <a:alpha val="43137"/>
                    </a:srgbClr>
                  </a:outerShdw>
                </a:effectLst>
              </a:rPr>
              <a:t>Mother of the Eucharist</a:t>
            </a:r>
            <a:r>
              <a:rPr lang="en-GB" altLang="zh-CN" sz="2400" b="1" dirty="0">
                <a:solidFill>
                  <a:prstClr val="black"/>
                </a:solidFill>
              </a:rPr>
              <a:t>, </a:t>
            </a:r>
            <a:endParaRPr lang="en-GB" altLang="zh-CN" sz="2400" b="1" dirty="0" smtClean="0">
              <a:solidFill>
                <a:prstClr val="black"/>
              </a:solidFill>
            </a:endParaRPr>
          </a:p>
          <a:p>
            <a:pPr algn="ctr"/>
            <a:r>
              <a:rPr lang="en-GB" altLang="zh-CN" sz="2400" b="1" dirty="0">
                <a:solidFill>
                  <a:prstClr val="black"/>
                </a:solidFill>
              </a:rPr>
              <a:t>&amp;</a:t>
            </a:r>
            <a:r>
              <a:rPr lang="en-GB" altLang="zh-CN" sz="2400" b="1" dirty="0" smtClean="0">
                <a:solidFill>
                  <a:prstClr val="black"/>
                </a:solidFill>
              </a:rPr>
              <a:t> </a:t>
            </a:r>
            <a:r>
              <a:rPr lang="en-GB" altLang="zh-CN" sz="2400" b="1" dirty="0">
                <a:solidFill>
                  <a:prstClr val="black"/>
                </a:solidFill>
              </a:rPr>
              <a:t>the Solemnity of the </a:t>
            </a:r>
            <a:r>
              <a:rPr lang="en-GB" altLang="zh-CN" sz="2400" b="1" dirty="0">
                <a:solidFill>
                  <a:prstClr val="black"/>
                </a:solidFill>
                <a:effectLst>
                  <a:outerShdw blurRad="38100" dist="38100" dir="2700000" algn="tl">
                    <a:srgbClr val="000000">
                      <a:alpha val="43137"/>
                    </a:srgbClr>
                  </a:outerShdw>
                </a:effectLst>
              </a:rPr>
              <a:t>Ascension of Jesus </a:t>
            </a:r>
            <a:r>
              <a:rPr lang="en-GB" altLang="zh-CN" sz="2400" b="1" dirty="0" smtClean="0">
                <a:solidFill>
                  <a:prstClr val="black"/>
                </a:solidFill>
                <a:effectLst>
                  <a:outerShdw blurRad="38100" dist="38100" dir="2700000" algn="tl">
                    <a:srgbClr val="000000">
                      <a:alpha val="43137"/>
                    </a:srgbClr>
                  </a:outerShdw>
                </a:effectLst>
              </a:rPr>
              <a:t>Christ</a:t>
            </a:r>
            <a:r>
              <a:rPr lang="en-GB" altLang="zh-CN" sz="2400" b="1" dirty="0" smtClean="0">
                <a:solidFill>
                  <a:prstClr val="black"/>
                </a:solidFill>
              </a:rPr>
              <a:t>, </a:t>
            </a:r>
            <a:endParaRPr lang="zh-HK" altLang="en-US" sz="2400" b="1" dirty="0"/>
          </a:p>
        </p:txBody>
      </p:sp>
      <p:sp>
        <p:nvSpPr>
          <p:cNvPr id="7" name="矩形 6"/>
          <p:cNvSpPr/>
          <p:nvPr/>
        </p:nvSpPr>
        <p:spPr>
          <a:xfrm>
            <a:off x="2925600" y="43560"/>
            <a:ext cx="6208800" cy="1200329"/>
          </a:xfrm>
          <a:prstGeom prst="rect">
            <a:avLst/>
          </a:prstGeom>
        </p:spPr>
        <p:txBody>
          <a:bodyPr wrap="square">
            <a:spAutoFit/>
          </a:bodyPr>
          <a:lstStyle/>
          <a:p>
            <a:pPr lvl="0"/>
            <a:endParaRPr lang="en-GB" altLang="zh-CN" sz="2400" dirty="0" smtClean="0">
              <a:solidFill>
                <a:prstClr val="black"/>
              </a:solidFill>
            </a:endParaRPr>
          </a:p>
          <a:p>
            <a:pPr lvl="0"/>
            <a:r>
              <a:rPr lang="en-GB" altLang="zh-CN" sz="2400" b="1" dirty="0" smtClean="0">
                <a:solidFill>
                  <a:prstClr val="black"/>
                </a:solidFill>
                <a:effectLst>
                  <a:outerShdw blurRad="38100" dist="38100" dir="2700000" algn="tl">
                    <a:srgbClr val="000000">
                      <a:alpha val="43137"/>
                    </a:srgbClr>
                  </a:outerShdw>
                </a:effectLst>
              </a:rPr>
              <a:t>2017 The </a:t>
            </a:r>
            <a:r>
              <a:rPr lang="en-GB" altLang="zh-CN" sz="2400" b="1" dirty="0">
                <a:solidFill>
                  <a:prstClr val="black"/>
                </a:solidFill>
                <a:effectLst>
                  <a:outerShdw blurRad="38100" dist="38100" dir="2700000" algn="tl">
                    <a:srgbClr val="000000">
                      <a:alpha val="43137"/>
                    </a:srgbClr>
                  </a:outerShdw>
                </a:effectLst>
              </a:rPr>
              <a:t>centennial </a:t>
            </a:r>
            <a:r>
              <a:rPr lang="en-GB" altLang="zh-CN" sz="2400" b="1" dirty="0" smtClean="0">
                <a:solidFill>
                  <a:prstClr val="black"/>
                </a:solidFill>
                <a:effectLst>
                  <a:outerShdw blurRad="38100" dist="38100" dir="2700000" algn="tl">
                    <a:srgbClr val="000000">
                      <a:alpha val="43137"/>
                    </a:srgbClr>
                  </a:outerShdw>
                </a:effectLst>
              </a:rPr>
              <a:t>of</a:t>
            </a:r>
          </a:p>
          <a:p>
            <a:pPr lvl="0"/>
            <a:r>
              <a:rPr lang="en-GB" altLang="zh-CN" sz="2400" b="1" dirty="0" smtClean="0">
                <a:solidFill>
                  <a:prstClr val="black"/>
                </a:solidFill>
                <a:effectLst>
                  <a:outerShdw blurRad="38100" dist="38100" dir="2700000" algn="tl">
                    <a:srgbClr val="000000">
                      <a:alpha val="43137"/>
                    </a:srgbClr>
                  </a:outerShdw>
                </a:effectLst>
              </a:rPr>
              <a:t> </a:t>
            </a:r>
            <a:r>
              <a:rPr lang="en-GB" altLang="zh-CN" sz="2400" b="1" dirty="0">
                <a:solidFill>
                  <a:prstClr val="black"/>
                </a:solidFill>
                <a:effectLst>
                  <a:outerShdw blurRad="38100" dist="38100" dir="2700000" algn="tl">
                    <a:srgbClr val="000000">
                      <a:alpha val="43137"/>
                    </a:srgbClr>
                  </a:outerShdw>
                </a:effectLst>
              </a:rPr>
              <a:t>the apparitions of </a:t>
            </a:r>
            <a:r>
              <a:rPr lang="en-GB" altLang="zh-CN" sz="2400" b="1" dirty="0">
                <a:solidFill>
                  <a:srgbClr val="FF0000"/>
                </a:solidFill>
                <a:effectLst>
                  <a:outerShdw blurRad="38100" dist="38100" dir="2700000" algn="tl">
                    <a:srgbClr val="000000">
                      <a:alpha val="43137"/>
                    </a:srgbClr>
                  </a:outerShdw>
                </a:effectLst>
              </a:rPr>
              <a:t>Our Lady at Fatima</a:t>
            </a:r>
            <a:r>
              <a:rPr lang="en-GB" altLang="zh-CN" sz="2400" b="1" dirty="0">
                <a:solidFill>
                  <a:prstClr val="black"/>
                </a:solidFill>
                <a:effectLst>
                  <a:outerShdw blurRad="38100" dist="38100" dir="2700000" algn="tl">
                    <a:srgbClr val="000000">
                      <a:alpha val="43137"/>
                    </a:srgbClr>
                  </a:outerShdw>
                </a:effectLst>
              </a:rPr>
              <a:t>. </a:t>
            </a:r>
          </a:p>
        </p:txBody>
      </p:sp>
      <p:pic>
        <p:nvPicPr>
          <p:cNvPr id="10" name="圖片 9" descr="一張含有 個人, 男人, 室內 的圖片&#10;&#10;描述是以高可信度產生">
            <a:extLst>
              <a:ext uri="{FF2B5EF4-FFF2-40B4-BE49-F238E27FC236}">
                <a16:creationId xmlns:a16="http://schemas.microsoft.com/office/drawing/2014/main" xmlns="" id="{ABA04705-3BDC-44D5-BF6D-EFB7A9DA4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7476"/>
            <a:ext cx="2935200" cy="4182205"/>
          </a:xfrm>
          <a:prstGeom prst="rect">
            <a:avLst/>
          </a:prstGeom>
        </p:spPr>
      </p:pic>
      <p:sp>
        <p:nvSpPr>
          <p:cNvPr id="9" name="矩形 8"/>
          <p:cNvSpPr/>
          <p:nvPr/>
        </p:nvSpPr>
        <p:spPr>
          <a:xfrm>
            <a:off x="3063600" y="4053600"/>
            <a:ext cx="5504400" cy="2246769"/>
          </a:xfrm>
          <a:prstGeom prst="rect">
            <a:avLst/>
          </a:prstGeom>
        </p:spPr>
        <p:txBody>
          <a:bodyPr wrap="square">
            <a:spAutoFit/>
          </a:bodyPr>
          <a:lstStyle/>
          <a:p>
            <a:r>
              <a:rPr lang="en-GB" altLang="zh-CN" sz="2800" b="1" u="sng" dirty="0" smtClean="0">
                <a:effectLst>
                  <a:outerShdw blurRad="38100" dist="38100" dir="2700000" algn="tl">
                    <a:srgbClr val="000000">
                      <a:alpha val="43137"/>
                    </a:srgbClr>
                  </a:outerShdw>
                </a:effectLst>
              </a:rPr>
              <a:t>Officially </a:t>
            </a:r>
            <a:r>
              <a:rPr lang="en-GB" altLang="zh-CN" sz="2800" b="1" u="sng" dirty="0">
                <a:effectLst>
                  <a:outerShdw blurRad="38100" dist="38100" dir="2700000" algn="tl">
                    <a:srgbClr val="000000">
                      <a:alpha val="43137"/>
                    </a:srgbClr>
                  </a:outerShdw>
                </a:effectLst>
              </a:rPr>
              <a:t>established </a:t>
            </a:r>
            <a:endParaRPr lang="en-GB" altLang="zh-CN" sz="2800" b="1" u="sng" dirty="0" smtClean="0">
              <a:effectLst>
                <a:outerShdw blurRad="38100" dist="38100" dir="2700000" algn="tl">
                  <a:srgbClr val="000000">
                    <a:alpha val="43137"/>
                  </a:srgbClr>
                </a:outerShdw>
              </a:effectLst>
            </a:endParaRPr>
          </a:p>
          <a:p>
            <a:r>
              <a:rPr lang="en-GB" altLang="zh-CN" sz="2800" b="1" dirty="0" smtClean="0">
                <a:effectLst>
                  <a:outerShdw blurRad="38100" dist="38100" dir="2700000" algn="tl">
                    <a:srgbClr val="000000">
                      <a:alpha val="43137"/>
                    </a:srgbClr>
                  </a:outerShdw>
                </a:effectLst>
              </a:rPr>
              <a:t>its </a:t>
            </a:r>
            <a:r>
              <a:rPr lang="en-GB" altLang="zh-CN" sz="2800" b="1" dirty="0">
                <a:effectLst>
                  <a:outerShdw blurRad="38100" dist="38100" dir="2700000" algn="tl">
                    <a:srgbClr val="000000">
                      <a:alpha val="43137"/>
                    </a:srgbClr>
                  </a:outerShdw>
                </a:effectLst>
              </a:rPr>
              <a:t>headquarters </a:t>
            </a:r>
            <a:endParaRPr lang="en-GB" altLang="zh-CN" sz="2800" b="1" dirty="0" smtClean="0">
              <a:effectLst>
                <a:outerShdw blurRad="38100" dist="38100" dir="2700000" algn="tl">
                  <a:srgbClr val="000000">
                    <a:alpha val="43137"/>
                  </a:srgbClr>
                </a:outerShdw>
              </a:effectLst>
            </a:endParaRPr>
          </a:p>
          <a:p>
            <a:r>
              <a:rPr lang="en-GB" altLang="zh-CN" sz="2800" b="1" dirty="0" smtClean="0">
                <a:effectLst>
                  <a:outerShdw blurRad="38100" dist="38100" dir="2700000" algn="tl">
                    <a:srgbClr val="000000">
                      <a:alpha val="43137"/>
                    </a:srgbClr>
                  </a:outerShdw>
                </a:effectLst>
              </a:rPr>
              <a:t>in </a:t>
            </a:r>
            <a:r>
              <a:rPr lang="en-GB" altLang="zh-CN" sz="2800" b="1" dirty="0">
                <a:effectLst>
                  <a:outerShdw blurRad="38100" dist="38100" dir="2700000" algn="tl">
                    <a:srgbClr val="000000">
                      <a:alpha val="43137"/>
                    </a:srgbClr>
                  </a:outerShdw>
                </a:effectLst>
              </a:rPr>
              <a:t>the Diocese of Macau </a:t>
            </a:r>
            <a:endParaRPr lang="en-GB" altLang="zh-CN" sz="2800" b="1" dirty="0" smtClean="0">
              <a:effectLst>
                <a:outerShdw blurRad="38100" dist="38100" dir="2700000" algn="tl">
                  <a:srgbClr val="000000">
                    <a:alpha val="43137"/>
                  </a:srgbClr>
                </a:outerShdw>
              </a:effectLst>
            </a:endParaRPr>
          </a:p>
          <a:p>
            <a:r>
              <a:rPr lang="en-GB" altLang="zh-CN" sz="2800" b="1" dirty="0" smtClean="0">
                <a:effectLst>
                  <a:outerShdw blurRad="38100" dist="38100" dir="2700000" algn="tl">
                    <a:srgbClr val="000000">
                      <a:alpha val="43137"/>
                    </a:srgbClr>
                  </a:outerShdw>
                </a:effectLst>
              </a:rPr>
              <a:t>and </a:t>
            </a:r>
            <a:r>
              <a:rPr lang="en-GB" altLang="zh-CN" sz="2800" b="1" dirty="0">
                <a:effectLst>
                  <a:outerShdw blurRad="38100" dist="38100" dir="2700000" algn="tl">
                    <a:srgbClr val="000000">
                      <a:alpha val="43137"/>
                    </a:srgbClr>
                  </a:outerShdw>
                </a:effectLst>
              </a:rPr>
              <a:t>was registered as a </a:t>
            </a:r>
            <a:endParaRPr lang="en-GB" altLang="zh-CN" sz="2800" b="1" dirty="0" smtClean="0">
              <a:effectLst>
                <a:outerShdw blurRad="38100" dist="38100" dir="2700000" algn="tl">
                  <a:srgbClr val="000000">
                    <a:alpha val="43137"/>
                  </a:srgbClr>
                </a:outerShdw>
              </a:effectLst>
            </a:endParaRPr>
          </a:p>
          <a:p>
            <a:r>
              <a:rPr lang="en-GB" altLang="zh-CN" sz="2800" b="1" dirty="0" smtClean="0">
                <a:effectLst>
                  <a:outerShdw blurRad="38100" dist="38100" dir="2700000" algn="tl">
                    <a:srgbClr val="000000">
                      <a:alpha val="43137"/>
                    </a:srgbClr>
                  </a:outerShdw>
                </a:effectLst>
              </a:rPr>
              <a:t>“</a:t>
            </a:r>
            <a:r>
              <a:rPr lang="en-GB" altLang="zh-CN" sz="2800" b="1" dirty="0">
                <a:solidFill>
                  <a:srgbClr val="C00000"/>
                </a:solidFill>
                <a:effectLst>
                  <a:outerShdw blurRad="38100" dist="38100" dir="2700000" algn="tl">
                    <a:srgbClr val="000000">
                      <a:alpha val="43137"/>
                    </a:srgbClr>
                  </a:outerShdw>
                </a:effectLst>
              </a:rPr>
              <a:t>Public Association of the </a:t>
            </a:r>
            <a:r>
              <a:rPr lang="en-GB" altLang="zh-CN" sz="2800" b="1" dirty="0" smtClean="0">
                <a:solidFill>
                  <a:srgbClr val="C00000"/>
                </a:solidFill>
                <a:effectLst>
                  <a:outerShdw blurRad="38100" dist="38100" dir="2700000" algn="tl">
                    <a:srgbClr val="000000">
                      <a:alpha val="43137"/>
                    </a:srgbClr>
                  </a:outerShdw>
                </a:effectLst>
              </a:rPr>
              <a:t>Faithful”</a:t>
            </a:r>
            <a:endParaRPr lang="zh-HK" altLang="en-US"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268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1EEB9CD-71BB-4308-A1B3-72956A69AF2A}"/>
              </a:ext>
            </a:extLst>
          </p:cNvPr>
          <p:cNvSpPr>
            <a:spLocks noGrp="1"/>
          </p:cNvSpPr>
          <p:nvPr>
            <p:ph idx="1"/>
          </p:nvPr>
        </p:nvSpPr>
        <p:spPr>
          <a:xfrm>
            <a:off x="3995530" y="149264"/>
            <a:ext cx="5148470" cy="4267915"/>
          </a:xfrm>
        </p:spPr>
        <p:txBody>
          <a:bodyPr>
            <a:normAutofit/>
          </a:bodyPr>
          <a:lstStyle/>
          <a:p>
            <a:pPr marL="0" indent="0">
              <a:buNone/>
            </a:pPr>
            <a:r>
              <a:rPr lang="en-GB" altLang="zh-CN" sz="3000" dirty="0"/>
              <a:t>Jesus said, </a:t>
            </a:r>
            <a:r>
              <a:rPr lang="en-GB" altLang="zh-CN" sz="3000" b="1" dirty="0">
                <a:solidFill>
                  <a:srgbClr val="FF0000"/>
                </a:solidFill>
                <a:effectLst>
                  <a:outerShdw blurRad="38100" dist="38100" dir="2700000" algn="tl">
                    <a:srgbClr val="000000">
                      <a:alpha val="43137"/>
                    </a:srgbClr>
                  </a:outerShdw>
                </a:effectLst>
              </a:rPr>
              <a:t>“I came to bring fire to the earth, and how I wish it were already kindled!” </a:t>
            </a:r>
            <a:r>
              <a:rPr lang="en-GB" altLang="zh-CN" sz="2400" i="1" dirty="0">
                <a:solidFill>
                  <a:srgbClr val="7030A0"/>
                </a:solidFill>
              </a:rPr>
              <a:t>(</a:t>
            </a:r>
            <a:r>
              <a:rPr lang="en-GB" altLang="zh-CN" sz="2400" i="1" dirty="0" smtClean="0">
                <a:solidFill>
                  <a:srgbClr val="7030A0"/>
                </a:solidFill>
              </a:rPr>
              <a:t>Lk </a:t>
            </a:r>
            <a:r>
              <a:rPr lang="en-GB" altLang="zh-CN" sz="2400" i="1" dirty="0">
                <a:solidFill>
                  <a:srgbClr val="7030A0"/>
                </a:solidFill>
              </a:rPr>
              <a:t>12:49) </a:t>
            </a:r>
            <a:r>
              <a:rPr lang="en-GB" altLang="zh-CN" sz="3000" dirty="0"/>
              <a:t>PEAM members are like sparks, and a single spark can start a prairie fire. With our humble fire of love for the Eucharistic Lord, </a:t>
            </a:r>
            <a:r>
              <a:rPr lang="en-GB" altLang="zh-CN" sz="3000" b="1" dirty="0">
                <a:solidFill>
                  <a:srgbClr val="FF0000"/>
                </a:solidFill>
                <a:effectLst>
                  <a:outerShdw blurRad="38100" dist="38100" dir="2700000" algn="tl">
                    <a:srgbClr val="000000">
                      <a:alpha val="43137"/>
                    </a:srgbClr>
                  </a:outerShdw>
                </a:effectLst>
              </a:rPr>
              <a:t>we ignite the fire of passionate love for the Eucharist in others’ hearts</a:t>
            </a:r>
            <a:r>
              <a:rPr lang="en-GB" altLang="zh-CN" sz="3000" dirty="0"/>
              <a:t>.</a:t>
            </a:r>
            <a:endParaRPr lang="zh-CN" altLang="en-US" sz="3000"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xmlns="" id="{E5670FD1-0BA3-4196-B4F2-2C835E790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891" y="4417179"/>
            <a:ext cx="3623822" cy="2411489"/>
          </a:xfrm>
          <a:prstGeom prst="rect">
            <a:avLst/>
          </a:prstGeom>
        </p:spPr>
      </p:pic>
      <p:pic>
        <p:nvPicPr>
          <p:cNvPr id="11" name="圖片 10">
            <a:extLst>
              <a:ext uri="{FF2B5EF4-FFF2-40B4-BE49-F238E27FC236}">
                <a16:creationId xmlns:a16="http://schemas.microsoft.com/office/drawing/2014/main" xmlns="" id="{18423729-1278-472F-AF97-C28A33BA0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726" y="4649984"/>
            <a:ext cx="3330122" cy="2208016"/>
          </a:xfrm>
          <a:prstGeom prst="rect">
            <a:avLst/>
          </a:prstGeom>
        </p:spPr>
      </p:pic>
      <p:pic>
        <p:nvPicPr>
          <p:cNvPr id="4" name="圖片 3" descr="一張含有 室內, 天花板, 個人, 牆 的圖片&#10;&#10;描述是以非常高的可信度產生">
            <a:extLst>
              <a:ext uri="{FF2B5EF4-FFF2-40B4-BE49-F238E27FC236}">
                <a16:creationId xmlns:a16="http://schemas.microsoft.com/office/drawing/2014/main" xmlns="" id="{A853E3F8-6E2F-4AE9-BEAA-1ABBC69FD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27" y="149264"/>
            <a:ext cx="3246546" cy="2434910"/>
          </a:xfrm>
          <a:prstGeom prst="rect">
            <a:avLst/>
          </a:prstGeom>
        </p:spPr>
      </p:pic>
      <p:pic>
        <p:nvPicPr>
          <p:cNvPr id="8" name="圖片 7" descr="一張含有 室內 的圖片&#10;&#10;描述是以高可信度產生">
            <a:extLst>
              <a:ext uri="{FF2B5EF4-FFF2-40B4-BE49-F238E27FC236}">
                <a16:creationId xmlns:a16="http://schemas.microsoft.com/office/drawing/2014/main" xmlns="" id="{FE60B906-BE8E-462B-9D61-4C6331FB3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97" y="2816979"/>
            <a:ext cx="2857500" cy="1600200"/>
          </a:xfrm>
          <a:prstGeom prst="rect">
            <a:avLst/>
          </a:prstGeom>
        </p:spPr>
      </p:pic>
    </p:spTree>
    <p:extLst>
      <p:ext uri="{BB962C8B-B14F-4D97-AF65-F5344CB8AC3E}">
        <p14:creationId xmlns:p14="http://schemas.microsoft.com/office/powerpoint/2010/main" val="2514558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6405EAEE-E3AF-4F3B-90BE-CD272CE847A9}"/>
              </a:ext>
            </a:extLst>
          </p:cNvPr>
          <p:cNvSpPr>
            <a:spLocks noGrp="1"/>
          </p:cNvSpPr>
          <p:nvPr>
            <p:ph idx="1"/>
          </p:nvPr>
        </p:nvSpPr>
        <p:spPr>
          <a:xfrm>
            <a:off x="4022035" y="231912"/>
            <a:ext cx="5015948" cy="6500191"/>
          </a:xfrm>
        </p:spPr>
        <p:txBody>
          <a:bodyPr>
            <a:noAutofit/>
          </a:bodyPr>
          <a:lstStyle/>
          <a:p>
            <a:pPr marL="0" indent="0">
              <a:buNone/>
            </a:pPr>
            <a:r>
              <a:rPr lang="en-GB" altLang="zh-CN" sz="3100" dirty="0"/>
              <a:t>Relying merely on our own strength, it is very difficult to truly live out the PEAM spirit, to make reparation for the sins of ours and of the world, or to console the Sacred Heart of Jesus in the Eucharist. Thanks be to God! Blessed Virgin Mary, </a:t>
            </a:r>
            <a:r>
              <a:rPr lang="en-GB" altLang="zh-CN" sz="3100" b="1" dirty="0">
                <a:solidFill>
                  <a:srgbClr val="FF0000"/>
                </a:solidFill>
                <a:effectLst>
                  <a:outerShdw blurRad="38100" dist="38100" dir="2700000" algn="tl">
                    <a:srgbClr val="000000">
                      <a:alpha val="43137"/>
                    </a:srgbClr>
                  </a:outerShdw>
                </a:effectLst>
              </a:rPr>
              <a:t>Mother of the Eucharist, is our aid</a:t>
            </a:r>
            <a:r>
              <a:rPr lang="en-GB" altLang="zh-CN" sz="3100" dirty="0"/>
              <a:t>. Her Immaculate Heart purifies our thoughts, words and deeds. She offers all difficulties of our daily life, our sorrows and sicknesses to Her Son. </a:t>
            </a:r>
            <a:endParaRPr lang="zh-CN" altLang="en-US" sz="3100" dirty="0">
              <a:latin typeface="標楷體" panose="03000509000000000000" pitchFamily="65" charset="-120"/>
              <a:ea typeface="標楷體" panose="03000509000000000000" pitchFamily="65" charset="-120"/>
            </a:endParaRPr>
          </a:p>
        </p:txBody>
      </p:sp>
      <p:pic>
        <p:nvPicPr>
          <p:cNvPr id="4" name="圖片 3" descr="一張含有 室內, 個人 的圖片&#10;&#10;描述是以非常高的可信度產生">
            <a:extLst>
              <a:ext uri="{FF2B5EF4-FFF2-40B4-BE49-F238E27FC236}">
                <a16:creationId xmlns:a16="http://schemas.microsoft.com/office/drawing/2014/main" xmlns="" id="{8DFF908F-372F-494C-AFFD-6B43BEB87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97" y="518284"/>
            <a:ext cx="3524250" cy="5476875"/>
          </a:xfrm>
          <a:prstGeom prst="rect">
            <a:avLst/>
          </a:prstGeom>
        </p:spPr>
      </p:pic>
    </p:spTree>
    <p:extLst>
      <p:ext uri="{BB962C8B-B14F-4D97-AF65-F5344CB8AC3E}">
        <p14:creationId xmlns:p14="http://schemas.microsoft.com/office/powerpoint/2010/main" val="3067174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6405EAEE-E3AF-4F3B-90BE-CD272CE847A9}"/>
              </a:ext>
            </a:extLst>
          </p:cNvPr>
          <p:cNvSpPr>
            <a:spLocks noGrp="1"/>
          </p:cNvSpPr>
          <p:nvPr>
            <p:ph idx="1"/>
          </p:nvPr>
        </p:nvSpPr>
        <p:spPr>
          <a:xfrm>
            <a:off x="3971374" y="66208"/>
            <a:ext cx="4856922" cy="6042992"/>
          </a:xfrm>
        </p:spPr>
        <p:txBody>
          <a:bodyPr>
            <a:noAutofit/>
          </a:bodyPr>
          <a:lstStyle/>
          <a:p>
            <a:pPr marL="0" indent="0">
              <a:buNone/>
            </a:pPr>
            <a:r>
              <a:rPr lang="en-GB" altLang="zh-CN" sz="3600" b="1" dirty="0" smtClean="0">
                <a:effectLst>
                  <a:outerShdw blurRad="38100" dist="38100" dir="2700000" algn="tl">
                    <a:srgbClr val="000000">
                      <a:alpha val="43137"/>
                    </a:srgbClr>
                  </a:outerShdw>
                </a:effectLst>
              </a:rPr>
              <a:t>PEAM </a:t>
            </a:r>
            <a:r>
              <a:rPr lang="en-GB" altLang="zh-CN" sz="3600" b="1" dirty="0">
                <a:effectLst>
                  <a:outerShdw blurRad="38100" dist="38100" dir="2700000" algn="tl">
                    <a:srgbClr val="000000">
                      <a:alpha val="43137"/>
                    </a:srgbClr>
                  </a:outerShdw>
                </a:effectLst>
              </a:rPr>
              <a:t>members </a:t>
            </a:r>
            <a:r>
              <a:rPr lang="en-GB" altLang="zh-CN" sz="3600" dirty="0"/>
              <a:t>should have piety and love towards Mother Mary. We learn from her examples and consecrate ourselves to Her Immaculate Heart. We allow her to look after and protect us so that we can be faithful to our commitment of Eucharistic Adoration.</a:t>
            </a:r>
            <a:endParaRPr lang="zh-CN" altLang="en-US" sz="3600" dirty="0">
              <a:latin typeface="標楷體" panose="03000509000000000000" pitchFamily="65" charset="-120"/>
              <a:ea typeface="標楷體" panose="03000509000000000000" pitchFamily="65" charset="-120"/>
            </a:endParaRPr>
          </a:p>
        </p:txBody>
      </p:sp>
      <p:pic>
        <p:nvPicPr>
          <p:cNvPr id="5" name="圖片 4" descr="一張含有 服飾, 室內 的圖片&#10;&#10;描述是以高可信度產生">
            <a:extLst>
              <a:ext uri="{FF2B5EF4-FFF2-40B4-BE49-F238E27FC236}">
                <a16:creationId xmlns:a16="http://schemas.microsoft.com/office/drawing/2014/main" xmlns="" id="{48604D76-94C8-4542-A71E-74EC6E52E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64401" cy="4916557"/>
          </a:xfrm>
          <a:prstGeom prst="rect">
            <a:avLst/>
          </a:prstGeom>
        </p:spPr>
      </p:pic>
    </p:spTree>
    <p:extLst>
      <p:ext uri="{BB962C8B-B14F-4D97-AF65-F5344CB8AC3E}">
        <p14:creationId xmlns:p14="http://schemas.microsoft.com/office/powerpoint/2010/main" val="2206417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2989320-06B5-4050-A276-129E6FFA1033}"/>
              </a:ext>
            </a:extLst>
          </p:cNvPr>
          <p:cNvSpPr>
            <a:spLocks noGrp="1"/>
          </p:cNvSpPr>
          <p:nvPr>
            <p:ph type="title"/>
          </p:nvPr>
        </p:nvSpPr>
        <p:spPr>
          <a:xfrm>
            <a:off x="1072598" y="0"/>
            <a:ext cx="6766063" cy="1022754"/>
          </a:xfrm>
        </p:spPr>
        <p:txBody>
          <a:bodyPr/>
          <a:lstStyle/>
          <a:p>
            <a:pPr algn="ctr"/>
            <a:r>
              <a:rPr lang="en-GB" altLang="zh-CN" b="1" u="sng" dirty="0">
                <a:solidFill>
                  <a:srgbClr val="0070C0"/>
                </a:solidFill>
                <a:latin typeface="+mn-lt"/>
              </a:rPr>
              <a:t>Chapter 5	Spread of PEAM</a:t>
            </a:r>
            <a:endParaRPr lang="zh-CN" altLang="en-US" u="sng" dirty="0">
              <a:solidFill>
                <a:srgbClr val="0070C0"/>
              </a:solidFill>
              <a:latin typeface="+mn-lt"/>
              <a:ea typeface="標楷體" panose="03000509000000000000" pitchFamily="65" charset="-120"/>
            </a:endParaRPr>
          </a:p>
        </p:txBody>
      </p:sp>
      <p:sp>
        <p:nvSpPr>
          <p:cNvPr id="3" name="內容版面配置區 2">
            <a:extLst>
              <a:ext uri="{FF2B5EF4-FFF2-40B4-BE49-F238E27FC236}">
                <a16:creationId xmlns:a16="http://schemas.microsoft.com/office/drawing/2014/main" xmlns="" id="{7DCB5B53-CB44-45E8-840E-80C6C2A5C453}"/>
              </a:ext>
            </a:extLst>
          </p:cNvPr>
          <p:cNvSpPr>
            <a:spLocks noGrp="1"/>
          </p:cNvSpPr>
          <p:nvPr>
            <p:ph idx="1"/>
          </p:nvPr>
        </p:nvSpPr>
        <p:spPr>
          <a:xfrm>
            <a:off x="188843" y="3321813"/>
            <a:ext cx="8766313" cy="3443421"/>
          </a:xfrm>
        </p:spPr>
        <p:txBody>
          <a:bodyPr>
            <a:noAutofit/>
          </a:bodyPr>
          <a:lstStyle/>
          <a:p>
            <a:pPr marL="0" indent="0">
              <a:buNone/>
            </a:pPr>
            <a:r>
              <a:rPr lang="en-GB" altLang="zh-CN" sz="3000" b="1" dirty="0">
                <a:effectLst>
                  <a:outerShdw blurRad="38100" dist="38100" dir="2700000" algn="tl">
                    <a:srgbClr val="000000">
                      <a:alpha val="43137"/>
                    </a:srgbClr>
                  </a:outerShdw>
                </a:effectLst>
              </a:rPr>
              <a:t>PEAM is a new direction for new evangelisation in the new millennium</a:t>
            </a:r>
            <a:r>
              <a:rPr lang="en-GB" altLang="zh-CN" sz="3000" dirty="0"/>
              <a:t>. Evangelisation of the Church aims to enable non-believers to encounter Jesus Christ, and to accept Him as Lord of their lives and Redeemer for their sins. While many church communities spend a lot of time and energy to evangelise through gimmicks, activities, or social media platforms, they have not been successful in attracting people into the Church.</a:t>
            </a:r>
            <a:endParaRPr lang="zh-CN" altLang="en-US" sz="3000"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xmlns="" id="{BEB78473-D6B2-46E6-A9E5-5A1859FD7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799" y="1137600"/>
            <a:ext cx="3287090" cy="1448915"/>
          </a:xfrm>
          <a:prstGeom prst="rect">
            <a:avLst/>
          </a:prstGeom>
        </p:spPr>
      </p:pic>
      <p:pic>
        <p:nvPicPr>
          <p:cNvPr id="11" name="圖片 10">
            <a:extLst>
              <a:ext uri="{FF2B5EF4-FFF2-40B4-BE49-F238E27FC236}">
                <a16:creationId xmlns:a16="http://schemas.microsoft.com/office/drawing/2014/main" xmlns="" id="{29336D83-6DD6-45A0-A7B7-930E67404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149" y="1041010"/>
            <a:ext cx="2379500" cy="1788590"/>
          </a:xfrm>
          <a:prstGeom prst="rect">
            <a:avLst/>
          </a:prstGeom>
        </p:spPr>
      </p:pic>
      <p:pic>
        <p:nvPicPr>
          <p:cNvPr id="15" name="圖片 14">
            <a:extLst>
              <a:ext uri="{FF2B5EF4-FFF2-40B4-BE49-F238E27FC236}">
                <a16:creationId xmlns:a16="http://schemas.microsoft.com/office/drawing/2014/main" xmlns="" id="{03BC07C8-9442-4D56-AF62-58BFA0B7A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652" y="861010"/>
            <a:ext cx="1306636" cy="2205294"/>
          </a:xfrm>
          <a:prstGeom prst="rect">
            <a:avLst/>
          </a:prstGeom>
        </p:spPr>
      </p:pic>
    </p:spTree>
    <p:extLst>
      <p:ext uri="{BB962C8B-B14F-4D97-AF65-F5344CB8AC3E}">
        <p14:creationId xmlns:p14="http://schemas.microsoft.com/office/powerpoint/2010/main" val="3927836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255BFD9-5879-4C72-8FA2-8924F0C78E75}"/>
              </a:ext>
            </a:extLst>
          </p:cNvPr>
          <p:cNvSpPr/>
          <p:nvPr/>
        </p:nvSpPr>
        <p:spPr>
          <a:xfrm>
            <a:off x="-1" y="57836"/>
            <a:ext cx="6624001" cy="6555641"/>
          </a:xfrm>
          <a:prstGeom prst="rect">
            <a:avLst/>
          </a:prstGeom>
        </p:spPr>
        <p:txBody>
          <a:bodyPr wrap="square">
            <a:spAutoFit/>
          </a:bodyPr>
          <a:lstStyle/>
          <a:p>
            <a:r>
              <a:rPr lang="en-GB" altLang="zh-CN" sz="3000" dirty="0"/>
              <a:t>PEAM, on the other hand, brings both believers and non-believers together to meet Jesus face to face. We are like Andrew and Philip in the Gospel. After they met Jesus, they brought Simon Peter and Nathanael, respectively to Jesus, telling them</a:t>
            </a:r>
            <a:r>
              <a:rPr lang="en-GB" altLang="zh-CN" sz="3000" i="1" dirty="0"/>
              <a:t>, </a:t>
            </a:r>
            <a:r>
              <a:rPr lang="en-GB" altLang="zh-CN" sz="3000" b="1" dirty="0">
                <a:solidFill>
                  <a:srgbClr val="7030A0"/>
                </a:solidFill>
              </a:rPr>
              <a:t>“Come and see” </a:t>
            </a:r>
            <a:r>
              <a:rPr lang="en-GB" altLang="zh-CN" sz="2000" b="1" i="1" dirty="0">
                <a:solidFill>
                  <a:srgbClr val="7030A0"/>
                </a:solidFill>
              </a:rPr>
              <a:t>(</a:t>
            </a:r>
            <a:r>
              <a:rPr lang="en-GB" altLang="zh-CN" sz="2000" b="1" i="1" dirty="0" err="1" smtClean="0">
                <a:solidFill>
                  <a:srgbClr val="7030A0"/>
                </a:solidFill>
              </a:rPr>
              <a:t>Jn</a:t>
            </a:r>
            <a:r>
              <a:rPr lang="en-GB" altLang="zh-CN" sz="2000" b="1" i="1" dirty="0" smtClean="0">
                <a:solidFill>
                  <a:srgbClr val="7030A0"/>
                </a:solidFill>
              </a:rPr>
              <a:t> </a:t>
            </a:r>
            <a:r>
              <a:rPr lang="en-GB" altLang="zh-CN" sz="2000" b="1" i="1" dirty="0">
                <a:solidFill>
                  <a:srgbClr val="7030A0"/>
                </a:solidFill>
              </a:rPr>
              <a:t>1:46).</a:t>
            </a:r>
            <a:r>
              <a:rPr lang="en-GB" altLang="zh-CN" sz="3000" b="1" dirty="0">
                <a:solidFill>
                  <a:srgbClr val="7030A0"/>
                </a:solidFill>
              </a:rPr>
              <a:t> </a:t>
            </a:r>
            <a:endParaRPr lang="en-GB" altLang="zh-CN" sz="3000" b="1" dirty="0" smtClean="0">
              <a:solidFill>
                <a:srgbClr val="7030A0"/>
              </a:solidFill>
            </a:endParaRPr>
          </a:p>
          <a:p>
            <a:r>
              <a:rPr lang="en-GB" altLang="zh-CN" sz="3000" dirty="0" smtClean="0"/>
              <a:t>And </a:t>
            </a:r>
            <a:r>
              <a:rPr lang="en-GB" altLang="zh-CN" sz="3000" dirty="0"/>
              <a:t>when Simon Peter and Nathanael met with Jesus, they were also touched by His love. Our words or works alone cannot transform hearts and convert people. Only Jesus truly present in the Eucharist can touch hearts and bless all who come to Him.</a:t>
            </a:r>
            <a:endParaRPr lang="zh-CN" altLang="en-US" sz="3000" dirty="0">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xmlns="" id="{91E5DA52-5B37-4B4F-B9BC-5DBA79D0A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2047" y="380038"/>
            <a:ext cx="2713993" cy="1513051"/>
          </a:xfrm>
          <a:prstGeom prst="rect">
            <a:avLst/>
          </a:prstGeom>
        </p:spPr>
      </p:pic>
      <p:pic>
        <p:nvPicPr>
          <p:cNvPr id="13" name="圖片 12">
            <a:extLst>
              <a:ext uri="{FF2B5EF4-FFF2-40B4-BE49-F238E27FC236}">
                <a16:creationId xmlns:a16="http://schemas.microsoft.com/office/drawing/2014/main" xmlns="" id="{7D5F62E2-A7D9-4290-BB0C-6131C4486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046" y="3823199"/>
            <a:ext cx="2769885" cy="2079493"/>
          </a:xfrm>
          <a:prstGeom prst="rect">
            <a:avLst/>
          </a:prstGeom>
        </p:spPr>
      </p:pic>
    </p:spTree>
    <p:extLst>
      <p:ext uri="{BB962C8B-B14F-4D97-AF65-F5344CB8AC3E}">
        <p14:creationId xmlns:p14="http://schemas.microsoft.com/office/powerpoint/2010/main" val="888302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1BDA0E91-51B4-476B-ABA3-CCEF77DD94A3}"/>
              </a:ext>
            </a:extLst>
          </p:cNvPr>
          <p:cNvSpPr>
            <a:spLocks noGrp="1"/>
          </p:cNvSpPr>
          <p:nvPr>
            <p:ph idx="1"/>
          </p:nvPr>
        </p:nvSpPr>
        <p:spPr>
          <a:xfrm>
            <a:off x="341936" y="4700068"/>
            <a:ext cx="8460127" cy="2157932"/>
          </a:xfrm>
        </p:spPr>
        <p:txBody>
          <a:bodyPr>
            <a:noAutofit/>
          </a:bodyPr>
          <a:lstStyle/>
          <a:p>
            <a:pPr marL="0" indent="0">
              <a:buNone/>
            </a:pPr>
            <a:r>
              <a:rPr lang="en-GB" altLang="zh-CN" sz="3400" dirty="0"/>
              <a:t>PEAM aims to promote Perpetual Eucharistic Adoration throughout the world in two areas; that is, </a:t>
            </a:r>
            <a:r>
              <a:rPr lang="en-GB" altLang="zh-CN" sz="3400" b="1" dirty="0">
                <a:effectLst>
                  <a:outerShdw blurRad="38100" dist="38100" dir="2700000" algn="tl">
                    <a:srgbClr val="000000">
                      <a:alpha val="43137"/>
                    </a:srgbClr>
                  </a:outerShdw>
                </a:effectLst>
              </a:rPr>
              <a:t>in dioceses and parishes</a:t>
            </a:r>
            <a:r>
              <a:rPr lang="en-GB" altLang="zh-CN" sz="3400" dirty="0"/>
              <a:t>, and in </a:t>
            </a:r>
            <a:r>
              <a:rPr lang="en-GB" altLang="zh-CN" sz="3400" b="1" dirty="0">
                <a:effectLst>
                  <a:outerShdw blurRad="38100" dist="38100" dir="2700000" algn="tl">
                    <a:srgbClr val="000000">
                      <a:alpha val="43137"/>
                    </a:srgbClr>
                  </a:outerShdw>
                </a:effectLst>
              </a:rPr>
              <a:t>academic institutes and youth ministries</a:t>
            </a:r>
            <a:r>
              <a:rPr lang="en-GB" altLang="zh-CN" sz="3400" dirty="0"/>
              <a:t>.</a:t>
            </a:r>
            <a:endParaRPr lang="zh-CN" altLang="en-US" sz="34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2499499F-DAD0-4435-9524-E0D2B53BD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508" y="119269"/>
            <a:ext cx="3647254" cy="4459357"/>
          </a:xfrm>
          <a:prstGeom prst="rect">
            <a:avLst/>
          </a:prstGeom>
        </p:spPr>
      </p:pic>
      <p:pic>
        <p:nvPicPr>
          <p:cNvPr id="4" name="圖片 3">
            <a:extLst>
              <a:ext uri="{FF2B5EF4-FFF2-40B4-BE49-F238E27FC236}">
                <a16:creationId xmlns:a16="http://schemas.microsoft.com/office/drawing/2014/main" xmlns="" id="{1A91810A-2DA0-4502-9C42-45174CF7E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025" y="0"/>
            <a:ext cx="2466975" cy="1847850"/>
          </a:xfrm>
          <a:prstGeom prst="rect">
            <a:avLst/>
          </a:prstGeom>
        </p:spPr>
      </p:pic>
      <p:pic>
        <p:nvPicPr>
          <p:cNvPr id="8" name="圖片 7" descr="一張含有 個人, 室內, 牆, 房間 的圖片&#10;&#10;描述是以非常高的可信度產生">
            <a:extLst>
              <a:ext uri="{FF2B5EF4-FFF2-40B4-BE49-F238E27FC236}">
                <a16:creationId xmlns:a16="http://schemas.microsoft.com/office/drawing/2014/main" xmlns="" id="{A39A6737-6120-4602-BBD7-EF6E9CB02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475" y="2715868"/>
            <a:ext cx="2909588" cy="1636643"/>
          </a:xfrm>
          <a:prstGeom prst="rect">
            <a:avLst/>
          </a:prstGeom>
        </p:spPr>
      </p:pic>
      <p:pic>
        <p:nvPicPr>
          <p:cNvPr id="12" name="圖片 11" descr="一張含有 室內, 牆, 桌, 窗戶 的圖片&#10;&#10;描述是以高可信度產生">
            <a:extLst>
              <a:ext uri="{FF2B5EF4-FFF2-40B4-BE49-F238E27FC236}">
                <a16:creationId xmlns:a16="http://schemas.microsoft.com/office/drawing/2014/main" xmlns="" id="{311F0F00-68F9-427F-B524-2C67D2F535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830" y="1847850"/>
            <a:ext cx="2333625" cy="1952625"/>
          </a:xfrm>
          <a:prstGeom prst="rect">
            <a:avLst/>
          </a:prstGeom>
        </p:spPr>
      </p:pic>
    </p:spTree>
    <p:extLst>
      <p:ext uri="{BB962C8B-B14F-4D97-AF65-F5344CB8AC3E}">
        <p14:creationId xmlns:p14="http://schemas.microsoft.com/office/powerpoint/2010/main" val="3008544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DB2F96F0-0D88-4600-98AA-D3CAA95DCC0A}"/>
              </a:ext>
            </a:extLst>
          </p:cNvPr>
          <p:cNvSpPr>
            <a:spLocks noGrp="1"/>
          </p:cNvSpPr>
          <p:nvPr>
            <p:ph idx="1"/>
          </p:nvPr>
        </p:nvSpPr>
        <p:spPr>
          <a:xfrm>
            <a:off x="0" y="-1"/>
            <a:ext cx="5921829" cy="2027583"/>
          </a:xfrm>
        </p:spPr>
        <p:txBody>
          <a:bodyPr>
            <a:normAutofit/>
          </a:bodyPr>
          <a:lstStyle/>
          <a:p>
            <a:pPr marL="0" indent="0" algn="ctr">
              <a:buNone/>
            </a:pPr>
            <a:r>
              <a:rPr lang="en-GB" altLang="zh-CN" dirty="0"/>
              <a:t>Catholic bishops who accept the PEAM spirituality and are willing to promote it can establish Eucharistic Adoration, even Perpetual Eucharistic Adoration, in their dioceses or parishes.</a:t>
            </a:r>
            <a:endParaRPr lang="zh-CN" altLang="en-US" sz="3000"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xmlns="" id="{EB588469-8586-44DE-9591-7418656DE7D7}"/>
              </a:ext>
            </a:extLst>
          </p:cNvPr>
          <p:cNvSpPr/>
          <p:nvPr/>
        </p:nvSpPr>
        <p:spPr>
          <a:xfrm>
            <a:off x="3977217" y="2134432"/>
            <a:ext cx="4770783" cy="4662815"/>
          </a:xfrm>
          <a:prstGeom prst="rect">
            <a:avLst/>
          </a:prstGeom>
        </p:spPr>
        <p:txBody>
          <a:bodyPr wrap="square">
            <a:spAutoFit/>
          </a:bodyPr>
          <a:lstStyle/>
          <a:p>
            <a:r>
              <a:rPr lang="en-GB" altLang="zh-CN" sz="2700" dirty="0"/>
              <a:t>If necessary, they can set up </a:t>
            </a:r>
            <a:r>
              <a:rPr lang="en-GB" altLang="zh-CN" sz="2700" b="1" dirty="0">
                <a:solidFill>
                  <a:srgbClr val="FF0000"/>
                </a:solidFill>
                <a:effectLst>
                  <a:outerShdw blurRad="38100" dist="38100" dir="2700000" algn="tl">
                    <a:srgbClr val="000000">
                      <a:alpha val="43137"/>
                    </a:srgbClr>
                  </a:outerShdw>
                </a:effectLst>
              </a:rPr>
              <a:t>core groups </a:t>
            </a:r>
            <a:r>
              <a:rPr lang="en-GB" altLang="zh-CN" sz="2700" b="1" dirty="0"/>
              <a:t>to manage the practical arrangement of the Adoration</a:t>
            </a:r>
            <a:r>
              <a:rPr lang="en-GB" altLang="zh-CN" sz="2700" dirty="0"/>
              <a:t>, but the structure of such groups has to be as simple as possible. Bishops can also consider register PEAM in their dioceses as a public association of the faithful, but its constitution needs to be consistent with the PEAM spirituality and charism.</a:t>
            </a:r>
            <a:endParaRPr lang="zh-CN" altLang="en-US" sz="2700" dirty="0"/>
          </a:p>
        </p:txBody>
      </p:sp>
      <p:pic>
        <p:nvPicPr>
          <p:cNvPr id="6" name="圖片 5">
            <a:extLst>
              <a:ext uri="{FF2B5EF4-FFF2-40B4-BE49-F238E27FC236}">
                <a16:creationId xmlns:a16="http://schemas.microsoft.com/office/drawing/2014/main" xmlns="" id="{1CFA43F2-B0F1-414A-9819-27494DAE7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501" y="244021"/>
            <a:ext cx="2847975" cy="1609725"/>
          </a:xfrm>
          <a:prstGeom prst="rect">
            <a:avLst/>
          </a:prstGeom>
        </p:spPr>
      </p:pic>
      <p:pic>
        <p:nvPicPr>
          <p:cNvPr id="8" name="圖片 7">
            <a:extLst>
              <a:ext uri="{FF2B5EF4-FFF2-40B4-BE49-F238E27FC236}">
                <a16:creationId xmlns:a16="http://schemas.microsoft.com/office/drawing/2014/main" xmlns="" id="{3D1ECBA9-9BE8-43AF-9078-3DB3E172A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35" y="2100262"/>
            <a:ext cx="2709636" cy="4573225"/>
          </a:xfrm>
          <a:prstGeom prst="rect">
            <a:avLst/>
          </a:prstGeom>
        </p:spPr>
      </p:pic>
    </p:spTree>
    <p:extLst>
      <p:ext uri="{BB962C8B-B14F-4D97-AF65-F5344CB8AC3E}">
        <p14:creationId xmlns:p14="http://schemas.microsoft.com/office/powerpoint/2010/main" val="2659028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011CB9B-6EFC-48B1-8BBA-A51ADCD9B6DA}"/>
              </a:ext>
            </a:extLst>
          </p:cNvPr>
          <p:cNvSpPr>
            <a:spLocks noGrp="1"/>
          </p:cNvSpPr>
          <p:nvPr>
            <p:ph type="title"/>
          </p:nvPr>
        </p:nvSpPr>
        <p:spPr>
          <a:xfrm>
            <a:off x="377371" y="0"/>
            <a:ext cx="8505372" cy="1899979"/>
          </a:xfrm>
        </p:spPr>
        <p:txBody>
          <a:bodyPr>
            <a:noAutofit/>
          </a:bodyPr>
          <a:lstStyle/>
          <a:p>
            <a:r>
              <a:rPr lang="en-GB" altLang="zh-CN" sz="3000" dirty="0"/>
              <a:t>Catholic organisations, religious communities and academic institutes who understand and are willing to follow PEAM spirituality and charism are also welcome to ally with PEAM. </a:t>
            </a:r>
            <a:endParaRPr lang="zh-CN" altLang="en-US" sz="30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5045AE69-2415-47D4-81DF-8E55CB04A67F}"/>
              </a:ext>
            </a:extLst>
          </p:cNvPr>
          <p:cNvSpPr>
            <a:spLocks noGrp="1"/>
          </p:cNvSpPr>
          <p:nvPr>
            <p:ph idx="1"/>
          </p:nvPr>
        </p:nvSpPr>
        <p:spPr>
          <a:xfrm>
            <a:off x="181428" y="4108471"/>
            <a:ext cx="8781143" cy="2630260"/>
          </a:xfrm>
        </p:spPr>
        <p:txBody>
          <a:bodyPr>
            <a:noAutofit/>
          </a:bodyPr>
          <a:lstStyle/>
          <a:p>
            <a:pPr marL="0" indent="0">
              <a:buNone/>
            </a:pPr>
            <a:r>
              <a:rPr lang="en-GB" altLang="zh-CN" sz="3000" dirty="0"/>
              <a:t>Eucharistic Adoration and promotion of PEAM in additional to their original charisms and ministries can enhance and elevate their evangelising works. For Catholic schools and universities, Eucharistic Adoration can be held before and after class, or during lunch break in their chapels.</a:t>
            </a:r>
            <a:endParaRPr lang="zh-CN" altLang="en-US" sz="3000" dirty="0">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xmlns="" id="{A088F6DD-C3FC-4706-A0C0-F8B1C7874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15" y="1899979"/>
            <a:ext cx="2884714" cy="1927287"/>
          </a:xfrm>
          <a:prstGeom prst="rect">
            <a:avLst/>
          </a:prstGeom>
        </p:spPr>
      </p:pic>
      <p:pic>
        <p:nvPicPr>
          <p:cNvPr id="6" name="圖片 5" descr="一張含有 室內, 地板, 牆, 個人 的圖片&#10;&#10;描述是以非常高的可信度產生">
            <a:extLst>
              <a:ext uri="{FF2B5EF4-FFF2-40B4-BE49-F238E27FC236}">
                <a16:creationId xmlns:a16="http://schemas.microsoft.com/office/drawing/2014/main" xmlns="" id="{2DC3ECF3-E027-44CA-94D3-70CD930FB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643" y="1992084"/>
            <a:ext cx="2619375" cy="1743075"/>
          </a:xfrm>
          <a:prstGeom prst="rect">
            <a:avLst/>
          </a:prstGeom>
        </p:spPr>
      </p:pic>
      <p:pic>
        <p:nvPicPr>
          <p:cNvPr id="10" name="圖片 9" descr="一張含有 牆, 室內, 桌, 地板 的圖片&#10;&#10;描述是以非常高的可信度產生">
            <a:extLst>
              <a:ext uri="{FF2B5EF4-FFF2-40B4-BE49-F238E27FC236}">
                <a16:creationId xmlns:a16="http://schemas.microsoft.com/office/drawing/2014/main" xmlns="" id="{0241769A-1B03-4C35-96FD-05177BBCE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3032" y="1508868"/>
            <a:ext cx="1809711" cy="2412948"/>
          </a:xfrm>
          <a:prstGeom prst="rect">
            <a:avLst/>
          </a:prstGeom>
        </p:spPr>
      </p:pic>
    </p:spTree>
    <p:extLst>
      <p:ext uri="{BB962C8B-B14F-4D97-AF65-F5344CB8AC3E}">
        <p14:creationId xmlns:p14="http://schemas.microsoft.com/office/powerpoint/2010/main" val="846984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600310B0-68A9-4203-83CB-5E6E45AFAFA0}"/>
              </a:ext>
            </a:extLst>
          </p:cNvPr>
          <p:cNvSpPr>
            <a:spLocks noGrp="1"/>
          </p:cNvSpPr>
          <p:nvPr>
            <p:ph idx="1"/>
          </p:nvPr>
        </p:nvSpPr>
        <p:spPr>
          <a:xfrm>
            <a:off x="341203" y="276662"/>
            <a:ext cx="8570883" cy="2961859"/>
          </a:xfrm>
        </p:spPr>
        <p:txBody>
          <a:bodyPr>
            <a:noAutofit/>
          </a:bodyPr>
          <a:lstStyle/>
          <a:p>
            <a:pPr marL="0" indent="0">
              <a:buNone/>
            </a:pPr>
            <a:r>
              <a:rPr lang="en-GB" altLang="zh-CN" sz="3400" dirty="0"/>
              <a:t>They can also institute some Adoration time after school Mass, so that both Catholic and non-Catholic students can have the chance to come and pray in front of the Eucharistic Lord. If needed, they can organise some </a:t>
            </a:r>
            <a:r>
              <a:rPr lang="en-GB" altLang="zh-CN" sz="3400" b="1" dirty="0">
                <a:solidFill>
                  <a:srgbClr val="FF0000"/>
                </a:solidFill>
                <a:effectLst>
                  <a:outerShdw blurRad="38100" dist="38100" dir="2700000" algn="tl">
                    <a:srgbClr val="000000">
                      <a:alpha val="43137"/>
                    </a:srgbClr>
                  </a:outerShdw>
                </a:effectLst>
              </a:rPr>
              <a:t>core groups </a:t>
            </a:r>
            <a:r>
              <a:rPr lang="en-GB" altLang="zh-CN" sz="3400" dirty="0"/>
              <a:t>to manage the Adoration arrangement.</a:t>
            </a:r>
            <a:endParaRPr lang="zh-CN" altLang="en-US" sz="3400" dirty="0">
              <a:latin typeface="標楷體" panose="03000509000000000000" pitchFamily="65" charset="-120"/>
              <a:ea typeface="標楷體" panose="03000509000000000000" pitchFamily="65" charset="-120"/>
            </a:endParaRPr>
          </a:p>
        </p:txBody>
      </p:sp>
      <p:pic>
        <p:nvPicPr>
          <p:cNvPr id="10" name="圖片 9" descr="一張含有 室內, 個人, 相片, 差異 的圖片&#10;&#10;描述是以非常高的可信度產生">
            <a:extLst>
              <a:ext uri="{FF2B5EF4-FFF2-40B4-BE49-F238E27FC236}">
                <a16:creationId xmlns:a16="http://schemas.microsoft.com/office/drawing/2014/main" xmlns="" id="{08B4553A-EC60-4523-AC10-45BE8786E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479"/>
            <a:ext cx="9144000" cy="2680295"/>
          </a:xfrm>
          <a:prstGeom prst="rect">
            <a:avLst/>
          </a:prstGeom>
        </p:spPr>
      </p:pic>
    </p:spTree>
    <p:extLst>
      <p:ext uri="{BB962C8B-B14F-4D97-AF65-F5344CB8AC3E}">
        <p14:creationId xmlns:p14="http://schemas.microsoft.com/office/powerpoint/2010/main" val="3798529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C0E03C8E-35AF-4DE2-A918-54FEC49DEBCF}"/>
              </a:ext>
            </a:extLst>
          </p:cNvPr>
          <p:cNvSpPr>
            <a:spLocks noGrp="1"/>
          </p:cNvSpPr>
          <p:nvPr>
            <p:ph idx="1"/>
          </p:nvPr>
        </p:nvSpPr>
        <p:spPr>
          <a:xfrm>
            <a:off x="137886" y="0"/>
            <a:ext cx="5109975" cy="6858000"/>
          </a:xfrm>
        </p:spPr>
        <p:txBody>
          <a:bodyPr>
            <a:noAutofit/>
          </a:bodyPr>
          <a:lstStyle/>
          <a:p>
            <a:pPr marL="0" indent="0">
              <a:buNone/>
            </a:pPr>
            <a:r>
              <a:rPr lang="en-GB" altLang="zh-CN" dirty="0"/>
              <a:t>The managerial structure of PEAM should not be complex. Instead, it should be like dandelion seeds, so light that it can be carried away by the breeze of the Holy Spirit to wherever God wills. </a:t>
            </a:r>
            <a:r>
              <a:rPr lang="en-GB" altLang="zh-CN" b="1" dirty="0"/>
              <a:t>When promoting PEAM, there is no need for any gimmicks. Instead, it has to be humble and straightforward. </a:t>
            </a:r>
            <a:r>
              <a:rPr lang="en-GB" altLang="zh-CN" dirty="0"/>
              <a:t>The most important thing is to </a:t>
            </a:r>
            <a:r>
              <a:rPr lang="en-GB" altLang="zh-CN" b="1" dirty="0">
                <a:solidFill>
                  <a:srgbClr val="FF0000"/>
                </a:solidFill>
                <a:effectLst>
                  <a:outerShdw blurRad="38100" dist="38100" dir="2700000" algn="tl">
                    <a:srgbClr val="000000">
                      <a:alpha val="43137"/>
                    </a:srgbClr>
                  </a:outerShdw>
                </a:effectLst>
              </a:rPr>
              <a:t>let more people know the love of the Eucharist,</a:t>
            </a:r>
            <a:r>
              <a:rPr lang="en-GB" altLang="zh-CN" dirty="0"/>
              <a:t> and to establish more places for Perpetual Eucharistic Adoration, so that </a:t>
            </a:r>
            <a:r>
              <a:rPr lang="en-GB" altLang="zh-CN" b="1" dirty="0">
                <a:effectLst>
                  <a:outerShdw blurRad="38100" dist="38100" dir="2700000" algn="tl">
                    <a:srgbClr val="000000">
                      <a:alpha val="43137"/>
                    </a:srgbClr>
                  </a:outerShdw>
                </a:effectLst>
              </a:rPr>
              <a:t>more people would have </a:t>
            </a:r>
            <a:r>
              <a:rPr lang="en-GB" altLang="zh-CN" b="1" dirty="0" smtClean="0">
                <a:effectLst>
                  <a:outerShdw blurRad="38100" dist="38100" dir="2700000" algn="tl">
                    <a:srgbClr val="000000">
                      <a:alpha val="43137"/>
                    </a:srgbClr>
                  </a:outerShdw>
                </a:effectLst>
              </a:rPr>
              <a:t>chance </a:t>
            </a:r>
            <a:r>
              <a:rPr lang="en-GB" altLang="zh-CN" b="1" dirty="0">
                <a:effectLst>
                  <a:outerShdw blurRad="38100" dist="38100" dir="2700000" algn="tl">
                    <a:srgbClr val="000000">
                      <a:alpha val="43137"/>
                    </a:srgbClr>
                  </a:outerShdw>
                </a:effectLst>
              </a:rPr>
              <a:t>to worship the Eucharistic Lord</a:t>
            </a:r>
            <a:r>
              <a:rPr lang="en-GB" altLang="zh-CN" dirty="0"/>
              <a:t>.</a:t>
            </a:r>
            <a:endParaRPr lang="zh-CN" altLang="en-US"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EE07A555-28C4-418D-9AE0-76E4D10BE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737" y="4315656"/>
            <a:ext cx="3467891" cy="2464028"/>
          </a:xfrm>
          <a:prstGeom prst="rect">
            <a:avLst/>
          </a:prstGeom>
        </p:spPr>
      </p:pic>
      <p:pic>
        <p:nvPicPr>
          <p:cNvPr id="7" name="圖片 6">
            <a:extLst>
              <a:ext uri="{FF2B5EF4-FFF2-40B4-BE49-F238E27FC236}">
                <a16:creationId xmlns:a16="http://schemas.microsoft.com/office/drawing/2014/main" xmlns="" id="{A72DC443-BF04-4A46-B60C-18669CF86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971" y="1987983"/>
            <a:ext cx="2696029" cy="2282638"/>
          </a:xfrm>
          <a:prstGeom prst="rect">
            <a:avLst/>
          </a:prstGeom>
        </p:spPr>
      </p:pic>
      <p:pic>
        <p:nvPicPr>
          <p:cNvPr id="9" name="圖片 8">
            <a:extLst>
              <a:ext uri="{FF2B5EF4-FFF2-40B4-BE49-F238E27FC236}">
                <a16:creationId xmlns:a16="http://schemas.microsoft.com/office/drawing/2014/main" xmlns="" id="{FA61A113-5CC8-422A-BF4A-3D0F4842D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220" y="0"/>
            <a:ext cx="3052870" cy="2031546"/>
          </a:xfrm>
          <a:prstGeom prst="rect">
            <a:avLst/>
          </a:prstGeom>
        </p:spPr>
      </p:pic>
    </p:spTree>
    <p:extLst>
      <p:ext uri="{BB962C8B-B14F-4D97-AF65-F5344CB8AC3E}">
        <p14:creationId xmlns:p14="http://schemas.microsoft.com/office/powerpoint/2010/main" val="79610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4D63BAFC-B9E9-4427-880E-1429E9A092F3}"/>
              </a:ext>
            </a:extLst>
          </p:cNvPr>
          <p:cNvSpPr>
            <a:spLocks noGrp="1"/>
          </p:cNvSpPr>
          <p:nvPr>
            <p:ph idx="1"/>
          </p:nvPr>
        </p:nvSpPr>
        <p:spPr>
          <a:xfrm>
            <a:off x="64800" y="3413970"/>
            <a:ext cx="8875111" cy="3247206"/>
          </a:xfrm>
        </p:spPr>
        <p:txBody>
          <a:bodyPr>
            <a:noAutofit/>
          </a:bodyPr>
          <a:lstStyle/>
          <a:p>
            <a:pPr marL="0" indent="0">
              <a:buNone/>
            </a:pPr>
            <a:r>
              <a:rPr lang="en-GB" altLang="zh-CN" sz="3300" dirty="0"/>
              <a:t>The </a:t>
            </a:r>
            <a:r>
              <a:rPr lang="en-GB" altLang="zh-CN" sz="3300" b="1" u="sng" dirty="0">
                <a:effectLst>
                  <a:outerShdw blurRad="38100" dist="38100" dir="2700000" algn="tl">
                    <a:srgbClr val="000000">
                      <a:alpha val="43137"/>
                    </a:srgbClr>
                  </a:outerShdw>
                </a:effectLst>
              </a:rPr>
              <a:t>purpose</a:t>
            </a:r>
            <a:r>
              <a:rPr lang="en-GB" altLang="zh-CN" sz="3300" dirty="0"/>
              <a:t> of PEAM is to make Perpetual Eucharistic Adoration </a:t>
            </a:r>
            <a:r>
              <a:rPr lang="en-GB" altLang="zh-CN" sz="3300" b="1" dirty="0">
                <a:effectLst>
                  <a:outerShdw blurRad="38100" dist="38100" dir="2700000" algn="tl">
                    <a:srgbClr val="000000">
                      <a:alpha val="43137"/>
                    </a:srgbClr>
                  </a:outerShdw>
                </a:effectLst>
              </a:rPr>
              <a:t>widely known and practised</a:t>
            </a:r>
            <a:r>
              <a:rPr lang="en-GB" altLang="zh-CN" sz="3300" dirty="0"/>
              <a:t>. Simply put, Eucharistic Adoration should no longer be a devotion observed only by the religious or the fervent few. Rather, it should be lived out by all and any, especially those </a:t>
            </a:r>
            <a:r>
              <a:rPr lang="en-HK" altLang="zh-CN" sz="3300" dirty="0"/>
              <a:t>broken in body, heart and spirit.</a:t>
            </a:r>
            <a:endParaRPr lang="zh-CN" altLang="en-US" sz="3300"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xmlns="" id="{88050286-8D8C-4C63-9DCD-82B534DD8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40180" cy="2856252"/>
          </a:xfrm>
          <a:prstGeom prst="rect">
            <a:avLst/>
          </a:prstGeom>
          <a:solidFill>
            <a:schemeClr val="accent2">
              <a:lumMod val="40000"/>
              <a:lumOff val="60000"/>
            </a:schemeClr>
          </a:solidFill>
        </p:spPr>
      </p:pic>
      <p:pic>
        <p:nvPicPr>
          <p:cNvPr id="13" name="圖片 12">
            <a:extLst>
              <a:ext uri="{FF2B5EF4-FFF2-40B4-BE49-F238E27FC236}">
                <a16:creationId xmlns:a16="http://schemas.microsoft.com/office/drawing/2014/main" xmlns="" id="{D604FD3B-7F8C-46F3-ADDF-569BF6EA6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067" y="106062"/>
            <a:ext cx="3070839" cy="1727347"/>
          </a:xfrm>
          <a:prstGeom prst="rect">
            <a:avLst/>
          </a:prstGeom>
        </p:spPr>
      </p:pic>
      <p:pic>
        <p:nvPicPr>
          <p:cNvPr id="15" name="圖片 14">
            <a:extLst>
              <a:ext uri="{FF2B5EF4-FFF2-40B4-BE49-F238E27FC236}">
                <a16:creationId xmlns:a16="http://schemas.microsoft.com/office/drawing/2014/main" xmlns="" id="{0FCF508D-A536-405F-88A7-E32CB8799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734" y="673213"/>
            <a:ext cx="3831333" cy="2752174"/>
          </a:xfrm>
          <a:prstGeom prst="rect">
            <a:avLst/>
          </a:prstGeom>
        </p:spPr>
      </p:pic>
    </p:spTree>
    <p:extLst>
      <p:ext uri="{BB962C8B-B14F-4D97-AF65-F5344CB8AC3E}">
        <p14:creationId xmlns:p14="http://schemas.microsoft.com/office/powerpoint/2010/main" val="2007224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F932AE0A-FF81-4CCA-8E91-458FAD0110FB}"/>
              </a:ext>
            </a:extLst>
          </p:cNvPr>
          <p:cNvSpPr>
            <a:spLocks noGrp="1"/>
          </p:cNvSpPr>
          <p:nvPr>
            <p:ph idx="1"/>
          </p:nvPr>
        </p:nvSpPr>
        <p:spPr>
          <a:xfrm>
            <a:off x="274131" y="2900691"/>
            <a:ext cx="8398731" cy="3870917"/>
          </a:xfrm>
        </p:spPr>
        <p:txBody>
          <a:bodyPr>
            <a:noAutofit/>
          </a:bodyPr>
          <a:lstStyle/>
          <a:p>
            <a:pPr marL="0" indent="0">
              <a:buNone/>
            </a:pPr>
            <a:r>
              <a:rPr lang="en-US" altLang="zh-CN" sz="3000" dirty="0"/>
              <a:t>Unlike the many and diverse diocesan associations or parish groups, PEAM </a:t>
            </a:r>
            <a:r>
              <a:rPr lang="en-GB" altLang="zh-CN" sz="3000" dirty="0"/>
              <a:t>is a universal movement dedicated to renew the Catholic Church and to bring Heaven onto earth. Its ultimate goal is to bring the whole humanity directly to the Eucharistic Lord. </a:t>
            </a:r>
            <a:r>
              <a:rPr lang="en-GB" altLang="zh-CN" sz="3000" b="1" dirty="0">
                <a:solidFill>
                  <a:srgbClr val="FF0000"/>
                </a:solidFill>
                <a:effectLst>
                  <a:outerShdw blurRad="38100" dist="38100" dir="2700000" algn="tl">
                    <a:srgbClr val="000000">
                      <a:alpha val="43137"/>
                    </a:srgbClr>
                  </a:outerShdw>
                </a:effectLst>
              </a:rPr>
              <a:t>Through participating in PEAM, believers come to love Jesus more zealously, receive the Eucharist at Mass more worthily, and receive the Sacrament of Reconciliation more regularly</a:t>
            </a:r>
            <a:r>
              <a:rPr lang="en-GB" altLang="zh-CN" sz="3000" dirty="0"/>
              <a:t>. </a:t>
            </a:r>
            <a:endParaRPr lang="zh-CN" altLang="en-US" sz="3000" dirty="0">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xmlns="" id="{00006B44-B791-4F3B-8648-F8F93E5B9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3" y="932996"/>
            <a:ext cx="3228851" cy="1831127"/>
          </a:xfrm>
          <a:prstGeom prst="rect">
            <a:avLst/>
          </a:prstGeom>
        </p:spPr>
      </p:pic>
      <p:sp>
        <p:nvSpPr>
          <p:cNvPr id="2" name="矩形 1">
            <a:extLst>
              <a:ext uri="{FF2B5EF4-FFF2-40B4-BE49-F238E27FC236}">
                <a16:creationId xmlns:a16="http://schemas.microsoft.com/office/drawing/2014/main" xmlns="" id="{E9325FA4-4C46-4EFA-8445-EFF2A9EE151A}"/>
              </a:ext>
            </a:extLst>
          </p:cNvPr>
          <p:cNvSpPr/>
          <p:nvPr/>
        </p:nvSpPr>
        <p:spPr>
          <a:xfrm>
            <a:off x="1341505" y="88542"/>
            <a:ext cx="6184257" cy="707886"/>
          </a:xfrm>
          <a:prstGeom prst="rect">
            <a:avLst/>
          </a:prstGeom>
        </p:spPr>
        <p:txBody>
          <a:bodyPr wrap="none">
            <a:spAutoFit/>
          </a:bodyPr>
          <a:lstStyle/>
          <a:p>
            <a:r>
              <a:rPr lang="en-US" altLang="zh-CN" sz="4000" b="1" u="sng" kern="100" dirty="0">
                <a:solidFill>
                  <a:srgbClr val="0070C0"/>
                </a:solidFill>
                <a:latin typeface="Calibri" panose="020F0502020204030204" pitchFamily="34" charset="0"/>
                <a:ea typeface="微軟正黑體" panose="020B0604030504040204" pitchFamily="34" charset="-120"/>
              </a:rPr>
              <a:t>Chapter 6</a:t>
            </a:r>
            <a:r>
              <a:rPr lang="en-GB" altLang="zh-CN" sz="4000" b="1" u="sng" kern="100" dirty="0">
                <a:solidFill>
                  <a:srgbClr val="0070C0"/>
                </a:solidFill>
                <a:latin typeface="Calibri" panose="020F0502020204030204" pitchFamily="34" charset="0"/>
                <a:ea typeface="微軟正黑體" panose="020B0604030504040204" pitchFamily="34" charset="-120"/>
              </a:rPr>
              <a:t>	Benefits of</a:t>
            </a:r>
            <a:r>
              <a:rPr lang="en-GB" altLang="zh-CN" sz="4000" b="1" u="sng" kern="100" dirty="0">
                <a:solidFill>
                  <a:srgbClr val="0070C0"/>
                </a:solidFill>
                <a:latin typeface="Calibri" panose="020F0502020204030204" pitchFamily="34" charset="0"/>
                <a:ea typeface="新細明體" panose="02020500000000000000" pitchFamily="18" charset="-120"/>
              </a:rPr>
              <a:t> PEAM</a:t>
            </a:r>
            <a:endParaRPr lang="zh-CN" altLang="en-US" sz="4000" u="sng" dirty="0">
              <a:solidFill>
                <a:srgbClr val="0070C0"/>
              </a:solidFill>
            </a:endParaRPr>
          </a:p>
        </p:txBody>
      </p:sp>
      <p:pic>
        <p:nvPicPr>
          <p:cNvPr id="6" name="圖片 5" descr="一張含有 室內, 天花板, 個人, 牆 的圖片&#10;&#10;描述是以非常高的可信度產生">
            <a:extLst>
              <a:ext uri="{FF2B5EF4-FFF2-40B4-BE49-F238E27FC236}">
                <a16:creationId xmlns:a16="http://schemas.microsoft.com/office/drawing/2014/main" xmlns="" id="{FC98C319-66B2-4E31-9AD5-1DC25985E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261" y="998763"/>
            <a:ext cx="2266122" cy="1699592"/>
          </a:xfrm>
          <a:prstGeom prst="rect">
            <a:avLst/>
          </a:prstGeom>
        </p:spPr>
      </p:pic>
    </p:spTree>
    <p:extLst>
      <p:ext uri="{BB962C8B-B14F-4D97-AF65-F5344CB8AC3E}">
        <p14:creationId xmlns:p14="http://schemas.microsoft.com/office/powerpoint/2010/main" val="2841737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EA1DFFAC-71B5-45B5-9C8D-E786746CF322}"/>
              </a:ext>
            </a:extLst>
          </p:cNvPr>
          <p:cNvSpPr>
            <a:spLocks noGrp="1"/>
          </p:cNvSpPr>
          <p:nvPr>
            <p:ph idx="1"/>
          </p:nvPr>
        </p:nvSpPr>
        <p:spPr>
          <a:xfrm>
            <a:off x="145260" y="202698"/>
            <a:ext cx="4683579" cy="3310539"/>
          </a:xfrm>
        </p:spPr>
        <p:txBody>
          <a:bodyPr>
            <a:normAutofit lnSpcReduction="10000"/>
          </a:bodyPr>
          <a:lstStyle/>
          <a:p>
            <a:pPr marL="0" indent="0">
              <a:buNone/>
            </a:pPr>
            <a:r>
              <a:rPr lang="en-GB" altLang="zh-CN" dirty="0"/>
              <a:t>This will then sanctify their lives and in turn make holy the world. In addition, the merciful love of the Eucharistic Lord is not exclusive to believers. Those who are not baptised can also receive abundant blessings through Eucharistic Adoration.</a:t>
            </a:r>
            <a:endParaRPr lang="zh-CN" altLang="en-US" sz="3200"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xmlns="" id="{46D7F6BE-D743-4F8D-8E5F-8F28A3F13C84}"/>
              </a:ext>
            </a:extLst>
          </p:cNvPr>
          <p:cNvSpPr/>
          <p:nvPr/>
        </p:nvSpPr>
        <p:spPr>
          <a:xfrm>
            <a:off x="3318213" y="3690603"/>
            <a:ext cx="5825544" cy="3108543"/>
          </a:xfrm>
          <a:prstGeom prst="rect">
            <a:avLst/>
          </a:prstGeom>
        </p:spPr>
        <p:txBody>
          <a:bodyPr wrap="square">
            <a:spAutoFit/>
          </a:bodyPr>
          <a:lstStyle/>
          <a:p>
            <a:r>
              <a:rPr lang="en-GB" altLang="zh-CN" sz="2800" dirty="0"/>
              <a:t>The purpose of PEAM is to bring all those in need of God’s mercy to the Eucharistic Lord for His healing. </a:t>
            </a:r>
            <a:r>
              <a:rPr lang="en-GB" altLang="zh-CN" sz="2800" b="1" dirty="0">
                <a:effectLst>
                  <a:outerShdw blurRad="38100" dist="38100" dir="2700000" algn="tl">
                    <a:srgbClr val="000000">
                      <a:alpha val="43137"/>
                    </a:srgbClr>
                  </a:outerShdw>
                </a:effectLst>
              </a:rPr>
              <a:t>Some people may not be able to receive the Eucharist at Mass, but they can come to Jesus during Eucharistic Adoration to receive His healing.</a:t>
            </a:r>
            <a:endParaRPr lang="zh-CN" altLang="en-US"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xmlns="" id="{4EB90D89-0E9A-4152-9FAF-B980275C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735" y="307748"/>
            <a:ext cx="2798295" cy="1862138"/>
          </a:xfrm>
          <a:prstGeom prst="rect">
            <a:avLst/>
          </a:prstGeom>
        </p:spPr>
      </p:pic>
      <p:pic>
        <p:nvPicPr>
          <p:cNvPr id="8" name="圖片 7">
            <a:extLst>
              <a:ext uri="{FF2B5EF4-FFF2-40B4-BE49-F238E27FC236}">
                <a16:creationId xmlns:a16="http://schemas.microsoft.com/office/drawing/2014/main" xmlns="" id="{FC1EA69A-9BA5-4318-A330-5E68A98E1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139" y="1745583"/>
            <a:ext cx="2545192" cy="1910804"/>
          </a:xfrm>
          <a:prstGeom prst="rect">
            <a:avLst/>
          </a:prstGeom>
        </p:spPr>
      </p:pic>
      <p:pic>
        <p:nvPicPr>
          <p:cNvPr id="10" name="圖片 9">
            <a:extLst>
              <a:ext uri="{FF2B5EF4-FFF2-40B4-BE49-F238E27FC236}">
                <a16:creationId xmlns:a16="http://schemas.microsoft.com/office/drawing/2014/main" xmlns="" id="{EF740674-9B6F-470E-8D61-868AE128BA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37042"/>
            <a:ext cx="2749472" cy="2062104"/>
          </a:xfrm>
          <a:prstGeom prst="rect">
            <a:avLst/>
          </a:prstGeom>
        </p:spPr>
      </p:pic>
      <p:pic>
        <p:nvPicPr>
          <p:cNvPr id="12" name="圖片 11">
            <a:extLst>
              <a:ext uri="{FF2B5EF4-FFF2-40B4-BE49-F238E27FC236}">
                <a16:creationId xmlns:a16="http://schemas.microsoft.com/office/drawing/2014/main" xmlns="" id="{96EB8297-FB71-45B3-9C7B-AC867ABE1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603" y="3381015"/>
            <a:ext cx="2477317" cy="1652939"/>
          </a:xfrm>
          <a:prstGeom prst="rect">
            <a:avLst/>
          </a:prstGeom>
        </p:spPr>
      </p:pic>
    </p:spTree>
    <p:extLst>
      <p:ext uri="{BB962C8B-B14F-4D97-AF65-F5344CB8AC3E}">
        <p14:creationId xmlns:p14="http://schemas.microsoft.com/office/powerpoint/2010/main" val="1564641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86ED96C0-16BC-4D33-A060-9091B076CA07}"/>
              </a:ext>
            </a:extLst>
          </p:cNvPr>
          <p:cNvSpPr>
            <a:spLocks noGrp="1"/>
          </p:cNvSpPr>
          <p:nvPr>
            <p:ph idx="1"/>
          </p:nvPr>
        </p:nvSpPr>
        <p:spPr>
          <a:xfrm>
            <a:off x="756657" y="91168"/>
            <a:ext cx="7886700" cy="3530146"/>
          </a:xfrm>
        </p:spPr>
        <p:txBody>
          <a:bodyPr>
            <a:normAutofit/>
          </a:bodyPr>
          <a:lstStyle/>
          <a:p>
            <a:pPr marL="0" indent="0">
              <a:buNone/>
            </a:pPr>
            <a:r>
              <a:rPr lang="en-GB" altLang="zh-CN" sz="3200" dirty="0"/>
              <a:t>After healing and conversion, they may be baptised into the Catholic Church, receive the Blessed Sacrament, and grow in holiness in the embrace of the Mother Church. </a:t>
            </a:r>
            <a:r>
              <a:rPr lang="en-GB" altLang="zh-CN" sz="3200" b="1" dirty="0">
                <a:effectLst>
                  <a:outerShdw blurRad="38100" dist="38100" dir="2700000" algn="tl">
                    <a:srgbClr val="000000">
                      <a:alpha val="43137"/>
                    </a:srgbClr>
                  </a:outerShdw>
                </a:effectLst>
              </a:rPr>
              <a:t>If, for some reasons, they cannot be baptised into the Catholic Church, they can still receive blessings through Eucharistic Adoration.</a:t>
            </a:r>
            <a:endParaRPr lang="en-US" altLang="zh-CN"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xmlns="" id="{220AF23E-21B1-4333-A980-E03885AF4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542" y="3340514"/>
            <a:ext cx="2252143" cy="1906814"/>
          </a:xfrm>
          <a:prstGeom prst="rect">
            <a:avLst/>
          </a:prstGeom>
        </p:spPr>
      </p:pic>
      <p:pic>
        <p:nvPicPr>
          <p:cNvPr id="11" name="圖片 10">
            <a:extLst>
              <a:ext uri="{FF2B5EF4-FFF2-40B4-BE49-F238E27FC236}">
                <a16:creationId xmlns:a16="http://schemas.microsoft.com/office/drawing/2014/main" xmlns="" id="{4F50A7BA-DCAB-4321-9D60-6970A416D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090" y="4216400"/>
            <a:ext cx="4347835" cy="2445657"/>
          </a:xfrm>
          <a:prstGeom prst="rect">
            <a:avLst/>
          </a:prstGeom>
        </p:spPr>
      </p:pic>
      <p:pic>
        <p:nvPicPr>
          <p:cNvPr id="15" name="圖片 14">
            <a:extLst>
              <a:ext uri="{FF2B5EF4-FFF2-40B4-BE49-F238E27FC236}">
                <a16:creationId xmlns:a16="http://schemas.microsoft.com/office/drawing/2014/main" xmlns="" id="{B54492DA-62BA-4539-AE45-4D5A78ADA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15" y="3603818"/>
            <a:ext cx="3016784" cy="2259676"/>
          </a:xfrm>
          <a:prstGeom prst="rect">
            <a:avLst/>
          </a:prstGeom>
        </p:spPr>
      </p:pic>
    </p:spTree>
    <p:extLst>
      <p:ext uri="{BB962C8B-B14F-4D97-AF65-F5344CB8AC3E}">
        <p14:creationId xmlns:p14="http://schemas.microsoft.com/office/powerpoint/2010/main" val="1211997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DCD3909-E3B0-43DC-8E14-3BFF2F43159B}"/>
              </a:ext>
            </a:extLst>
          </p:cNvPr>
          <p:cNvSpPr>
            <a:spLocks noGrp="1"/>
          </p:cNvSpPr>
          <p:nvPr>
            <p:ph type="title"/>
          </p:nvPr>
        </p:nvSpPr>
        <p:spPr>
          <a:xfrm>
            <a:off x="0" y="1"/>
            <a:ext cx="9144000" cy="1083522"/>
          </a:xfrm>
        </p:spPr>
        <p:txBody>
          <a:bodyPr/>
          <a:lstStyle/>
          <a:p>
            <a:pPr algn="ctr"/>
            <a:r>
              <a:rPr lang="en-GB" altLang="zh-CN" b="1" dirty="0">
                <a:effectLst>
                  <a:outerShdw blurRad="38100" dist="38100" dir="2700000" algn="tl">
                    <a:srgbClr val="000000">
                      <a:alpha val="43137"/>
                    </a:srgbClr>
                  </a:outerShdw>
                </a:effectLst>
                <a:latin typeface="+mn-lt"/>
              </a:rPr>
              <a:t>PEAM is a universal movement </a:t>
            </a:r>
            <a:r>
              <a:rPr lang="en-GB" altLang="zh-CN" dirty="0">
                <a:latin typeface="+mn-lt"/>
              </a:rPr>
              <a:t>...</a:t>
            </a:r>
            <a:endParaRPr lang="zh-CN" altLang="en-US" dirty="0">
              <a:latin typeface="+mn-lt"/>
              <a:ea typeface="標楷體" panose="03000509000000000000" pitchFamily="65" charset="-120"/>
            </a:endParaRPr>
          </a:p>
        </p:txBody>
      </p:sp>
      <p:sp>
        <p:nvSpPr>
          <p:cNvPr id="3" name="內容版面配置區 2">
            <a:extLst>
              <a:ext uri="{FF2B5EF4-FFF2-40B4-BE49-F238E27FC236}">
                <a16:creationId xmlns:a16="http://schemas.microsoft.com/office/drawing/2014/main" xmlns="" id="{0AF139E9-8AD5-4EC4-9549-3DA9E9EA78E9}"/>
              </a:ext>
            </a:extLst>
          </p:cNvPr>
          <p:cNvSpPr>
            <a:spLocks noGrp="1"/>
          </p:cNvSpPr>
          <p:nvPr>
            <p:ph idx="1"/>
          </p:nvPr>
        </p:nvSpPr>
        <p:spPr>
          <a:xfrm>
            <a:off x="-21996" y="4004945"/>
            <a:ext cx="9144000" cy="2853054"/>
          </a:xfrm>
        </p:spPr>
        <p:txBody>
          <a:bodyPr>
            <a:noAutofit/>
          </a:bodyPr>
          <a:lstStyle/>
          <a:p>
            <a:pPr lvl="0"/>
            <a:r>
              <a:rPr lang="en-GB" altLang="zh-CN" sz="3400" dirty="0"/>
              <a:t>It is a </a:t>
            </a:r>
            <a:r>
              <a:rPr lang="en-GB" altLang="zh-CN" sz="3400" b="1" dirty="0">
                <a:solidFill>
                  <a:srgbClr val="FF0000"/>
                </a:solidFill>
                <a:effectLst>
                  <a:outerShdw blurRad="38100" dist="38100" dir="2700000" algn="tl">
                    <a:srgbClr val="000000">
                      <a:alpha val="43137"/>
                    </a:srgbClr>
                  </a:outerShdw>
                </a:effectLst>
              </a:rPr>
              <a:t>spiritual movement</a:t>
            </a:r>
            <a:r>
              <a:rPr lang="en-GB" altLang="zh-CN" sz="3400" dirty="0"/>
              <a:t>! Those who are involved in PEAM are closely united with Christ, often read and meditate on the Scripture, and actively participate in the salvation of souls. They </a:t>
            </a:r>
            <a:r>
              <a:rPr lang="en-GB" altLang="zh-CN" sz="3400" b="1" dirty="0"/>
              <a:t>enable the Eucharistic Lord to shine through the darkness, and bestow life in the culture of death</a:t>
            </a:r>
            <a:endParaRPr lang="zh-CN" altLang="zh-CN" sz="3400" b="1" dirty="0"/>
          </a:p>
        </p:txBody>
      </p:sp>
      <p:pic>
        <p:nvPicPr>
          <p:cNvPr id="5" name="圖片 4">
            <a:extLst>
              <a:ext uri="{FF2B5EF4-FFF2-40B4-BE49-F238E27FC236}">
                <a16:creationId xmlns:a16="http://schemas.microsoft.com/office/drawing/2014/main" xmlns="" id="{B195E6EE-8E26-4129-9426-6EC0C526F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5" y="1083522"/>
            <a:ext cx="9100009" cy="2829605"/>
          </a:xfrm>
          <a:prstGeom prst="rect">
            <a:avLst/>
          </a:prstGeom>
        </p:spPr>
      </p:pic>
    </p:spTree>
    <p:extLst>
      <p:ext uri="{BB962C8B-B14F-4D97-AF65-F5344CB8AC3E}">
        <p14:creationId xmlns:p14="http://schemas.microsoft.com/office/powerpoint/2010/main" val="3140184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611FEF7B-2CFB-4DC2-9476-4841B0561EA5}"/>
              </a:ext>
            </a:extLst>
          </p:cNvPr>
          <p:cNvSpPr>
            <a:spLocks noGrp="1"/>
          </p:cNvSpPr>
          <p:nvPr>
            <p:ph idx="1"/>
          </p:nvPr>
        </p:nvSpPr>
        <p:spPr>
          <a:xfrm>
            <a:off x="0" y="2329543"/>
            <a:ext cx="9144000" cy="4528457"/>
          </a:xfrm>
        </p:spPr>
        <p:txBody>
          <a:bodyPr>
            <a:noAutofit/>
          </a:bodyPr>
          <a:lstStyle/>
          <a:p>
            <a:pPr lvl="0"/>
            <a:r>
              <a:rPr lang="en-GB" altLang="zh-CN" sz="3200" dirty="0"/>
              <a:t>It is a movement to rekindle the fire of the stray and lukewarm Catholics! A parish with Perpetual Eucharistic Adoration enables their stray and lukewarm parishioners to experience the true presence of Lord Jesus Christ outside Mass. Compared with other parish activities, Eucharistic Adoration can touch people more deeply and effectively. The Eucharist Itself is the ultimate aim of evangelisation. </a:t>
            </a:r>
            <a:r>
              <a:rPr lang="en-GB" altLang="zh-CN" sz="3200" b="1" dirty="0">
                <a:effectLst>
                  <a:outerShdw blurRad="38100" dist="38100" dir="2700000" algn="tl">
                    <a:srgbClr val="000000">
                      <a:alpha val="43137"/>
                    </a:srgbClr>
                  </a:outerShdw>
                </a:effectLst>
              </a:rPr>
              <a:t>The Eucharistic Lord enthroned in parishes will also bless all their evangelising works</a:t>
            </a:r>
            <a:r>
              <a:rPr lang="en-GB" altLang="zh-CN" sz="3200" dirty="0"/>
              <a:t>.</a:t>
            </a:r>
            <a:endParaRPr lang="zh-CN" altLang="zh-CN" sz="3200" dirty="0"/>
          </a:p>
        </p:txBody>
      </p:sp>
      <p:pic>
        <p:nvPicPr>
          <p:cNvPr id="7" name="圖片 6">
            <a:extLst>
              <a:ext uri="{FF2B5EF4-FFF2-40B4-BE49-F238E27FC236}">
                <a16:creationId xmlns:a16="http://schemas.microsoft.com/office/drawing/2014/main" xmlns="" id="{FDB2EC48-93C6-4823-94A2-ECC507F17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957" y="-9844"/>
            <a:ext cx="4024086" cy="2274483"/>
          </a:xfrm>
          <a:prstGeom prst="rect">
            <a:avLst/>
          </a:prstGeom>
        </p:spPr>
      </p:pic>
    </p:spTree>
    <p:extLst>
      <p:ext uri="{BB962C8B-B14F-4D97-AF65-F5344CB8AC3E}">
        <p14:creationId xmlns:p14="http://schemas.microsoft.com/office/powerpoint/2010/main" val="1181478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46981CC0-DA02-42B1-AAD4-C7DC8A4131D2}"/>
              </a:ext>
            </a:extLst>
          </p:cNvPr>
          <p:cNvSpPr>
            <a:spLocks noGrp="1"/>
          </p:cNvSpPr>
          <p:nvPr>
            <p:ph idx="1"/>
          </p:nvPr>
        </p:nvSpPr>
        <p:spPr>
          <a:xfrm>
            <a:off x="122400" y="3370303"/>
            <a:ext cx="9144000" cy="2857467"/>
          </a:xfrm>
        </p:spPr>
        <p:txBody>
          <a:bodyPr>
            <a:noAutofit/>
          </a:bodyPr>
          <a:lstStyle/>
          <a:p>
            <a:pPr lvl="0"/>
            <a:r>
              <a:rPr lang="en-GB" altLang="zh-CN" sz="3400" dirty="0"/>
              <a:t>It is a movement to enable the faithful from other Christian denominations to encounter and be touched by the Eucharistic Lord. </a:t>
            </a:r>
            <a:endParaRPr lang="en-GB" altLang="zh-CN" sz="3400" dirty="0" smtClean="0"/>
          </a:p>
          <a:p>
            <a:pPr lvl="0"/>
            <a:r>
              <a:rPr lang="en-GB" altLang="zh-CN" sz="3400" dirty="0" smtClean="0"/>
              <a:t>Through </a:t>
            </a:r>
            <a:r>
              <a:rPr lang="en-GB" altLang="zh-CN" sz="3400" dirty="0"/>
              <a:t>PEAM, they will be brought back to the Catholic Church – the Mother Church! </a:t>
            </a:r>
            <a:endParaRPr lang="en-GB" altLang="zh-CN" sz="3400" dirty="0" smtClean="0"/>
          </a:p>
          <a:p>
            <a:pPr lvl="0"/>
            <a:r>
              <a:rPr lang="en-GB" altLang="zh-CN" sz="3400" dirty="0" smtClean="0"/>
              <a:t>It </a:t>
            </a:r>
            <a:r>
              <a:rPr lang="en-GB" altLang="zh-CN" sz="3400" dirty="0"/>
              <a:t>is the </a:t>
            </a:r>
            <a:r>
              <a:rPr lang="en-GB" altLang="zh-CN" sz="3400" b="1" dirty="0">
                <a:effectLst>
                  <a:outerShdw blurRad="38100" dist="38100" dir="2700000" algn="tl">
                    <a:srgbClr val="000000">
                      <a:alpha val="43137"/>
                    </a:srgbClr>
                  </a:outerShdw>
                </a:effectLst>
              </a:rPr>
              <a:t>most efficacious ecumenical movement</a:t>
            </a:r>
            <a:r>
              <a:rPr lang="en-GB" altLang="zh-CN" sz="3400" dirty="0"/>
              <a:t>.</a:t>
            </a:r>
            <a:endParaRPr lang="zh-CN" altLang="zh-CN" sz="3400" dirty="0"/>
          </a:p>
        </p:txBody>
      </p:sp>
      <p:pic>
        <p:nvPicPr>
          <p:cNvPr id="5" name="圖片 4">
            <a:extLst>
              <a:ext uri="{FF2B5EF4-FFF2-40B4-BE49-F238E27FC236}">
                <a16:creationId xmlns:a16="http://schemas.microsoft.com/office/drawing/2014/main" xmlns="" id="{4FE2E434-92AA-463D-9F88-D188EA9C5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025" y="289925"/>
            <a:ext cx="5431672" cy="3080378"/>
          </a:xfrm>
          <a:prstGeom prst="rect">
            <a:avLst/>
          </a:prstGeom>
        </p:spPr>
      </p:pic>
    </p:spTree>
    <p:extLst>
      <p:ext uri="{BB962C8B-B14F-4D97-AF65-F5344CB8AC3E}">
        <p14:creationId xmlns:p14="http://schemas.microsoft.com/office/powerpoint/2010/main" val="3464466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CEADFC8-4258-4F9D-BD88-0D35E9D7E431}"/>
              </a:ext>
            </a:extLst>
          </p:cNvPr>
          <p:cNvSpPr>
            <a:spLocks noGrp="1"/>
          </p:cNvSpPr>
          <p:nvPr>
            <p:ph idx="1"/>
          </p:nvPr>
        </p:nvSpPr>
        <p:spPr>
          <a:xfrm>
            <a:off x="176587" y="775253"/>
            <a:ext cx="4252686" cy="5592102"/>
          </a:xfrm>
        </p:spPr>
        <p:txBody>
          <a:bodyPr>
            <a:noAutofit/>
          </a:bodyPr>
          <a:lstStyle/>
          <a:p>
            <a:pPr lvl="0"/>
            <a:r>
              <a:rPr lang="en-GB" altLang="zh-CN" sz="3600" dirty="0"/>
              <a:t>It is a movement to lead unbelievers or people from other faiths to encounter Jesus Christ in the Eucharist. When touched and healed, they will accept Catholicism and come to the Catholic Church!</a:t>
            </a:r>
            <a:endParaRPr lang="zh-CN" altLang="zh-CN" sz="3600" dirty="0"/>
          </a:p>
        </p:txBody>
      </p:sp>
      <p:pic>
        <p:nvPicPr>
          <p:cNvPr id="5" name="圖片 4">
            <a:extLst>
              <a:ext uri="{FF2B5EF4-FFF2-40B4-BE49-F238E27FC236}">
                <a16:creationId xmlns:a16="http://schemas.microsoft.com/office/drawing/2014/main" xmlns="" id="{37DBEE86-01FA-48B7-993F-CC50CD971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255" y="4785405"/>
            <a:ext cx="2619375" cy="1743075"/>
          </a:xfrm>
          <a:prstGeom prst="rect">
            <a:avLst/>
          </a:prstGeom>
        </p:spPr>
      </p:pic>
      <p:pic>
        <p:nvPicPr>
          <p:cNvPr id="7" name="圖片 6">
            <a:extLst>
              <a:ext uri="{FF2B5EF4-FFF2-40B4-BE49-F238E27FC236}">
                <a16:creationId xmlns:a16="http://schemas.microsoft.com/office/drawing/2014/main" xmlns="" id="{2CB43227-05BB-4A8F-BE1B-331189D68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998" y="2789691"/>
            <a:ext cx="2619375" cy="1743075"/>
          </a:xfrm>
          <a:prstGeom prst="rect">
            <a:avLst/>
          </a:prstGeom>
        </p:spPr>
      </p:pic>
      <p:pic>
        <p:nvPicPr>
          <p:cNvPr id="9" name="圖片 8">
            <a:extLst>
              <a:ext uri="{FF2B5EF4-FFF2-40B4-BE49-F238E27FC236}">
                <a16:creationId xmlns:a16="http://schemas.microsoft.com/office/drawing/2014/main" xmlns="" id="{24677E8E-08BC-4875-93FC-0AE297673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286" y="329520"/>
            <a:ext cx="3138714" cy="2096986"/>
          </a:xfrm>
          <a:prstGeom prst="rect">
            <a:avLst/>
          </a:prstGeom>
        </p:spPr>
      </p:pic>
    </p:spTree>
    <p:extLst>
      <p:ext uri="{BB962C8B-B14F-4D97-AF65-F5344CB8AC3E}">
        <p14:creationId xmlns:p14="http://schemas.microsoft.com/office/powerpoint/2010/main" val="3934001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50014550-5C6B-41DA-9DBD-4C3FA55BB89D}"/>
              </a:ext>
            </a:extLst>
          </p:cNvPr>
          <p:cNvSpPr>
            <a:spLocks noGrp="1"/>
          </p:cNvSpPr>
          <p:nvPr>
            <p:ph idx="1"/>
          </p:nvPr>
        </p:nvSpPr>
        <p:spPr>
          <a:xfrm>
            <a:off x="3703983" y="4581308"/>
            <a:ext cx="4943061" cy="1872500"/>
          </a:xfrm>
        </p:spPr>
        <p:txBody>
          <a:bodyPr>
            <a:normAutofit/>
          </a:bodyPr>
          <a:lstStyle/>
          <a:p>
            <a:pPr marL="0" indent="0">
              <a:buNone/>
            </a:pPr>
            <a:r>
              <a:rPr lang="en-GB" altLang="zh-CN" sz="3000" dirty="0"/>
              <a:t>It is a movement to bring the wounded and broken humanity to receive holistic healing in the Eucharistic Lord!</a:t>
            </a:r>
            <a:endParaRPr lang="zh-CN" altLang="en-US" sz="3000" dirty="0">
              <a:latin typeface="標楷體" panose="03000509000000000000" pitchFamily="65" charset="-120"/>
              <a:ea typeface="標楷體" panose="03000509000000000000" pitchFamily="65" charset="-120"/>
            </a:endParaRPr>
          </a:p>
        </p:txBody>
      </p:sp>
      <p:sp>
        <p:nvSpPr>
          <p:cNvPr id="2" name="矩形 1">
            <a:extLst>
              <a:ext uri="{FF2B5EF4-FFF2-40B4-BE49-F238E27FC236}">
                <a16:creationId xmlns:a16="http://schemas.microsoft.com/office/drawing/2014/main" xmlns="" id="{04A2E84F-F36A-4269-9C13-450C6C91DD4E}"/>
              </a:ext>
            </a:extLst>
          </p:cNvPr>
          <p:cNvSpPr/>
          <p:nvPr/>
        </p:nvSpPr>
        <p:spPr>
          <a:xfrm>
            <a:off x="66260" y="326030"/>
            <a:ext cx="5095461" cy="1477328"/>
          </a:xfrm>
          <a:prstGeom prst="rect">
            <a:avLst/>
          </a:prstGeom>
        </p:spPr>
        <p:txBody>
          <a:bodyPr wrap="square">
            <a:spAutoFit/>
          </a:bodyPr>
          <a:lstStyle/>
          <a:p>
            <a:pPr marL="342900" lvl="0" indent="-342900">
              <a:spcAft>
                <a:spcPts val="0"/>
              </a:spcAft>
              <a:buClr>
                <a:srgbClr val="ED7D31"/>
              </a:buClr>
              <a:buFont typeface="Wingdings" panose="05000000000000000000" pitchFamily="2" charset="2"/>
              <a:buChar char=""/>
            </a:pPr>
            <a:r>
              <a:rPr lang="en-GB" altLang="zh-CN" sz="3000" kern="100" dirty="0">
                <a:solidFill>
                  <a:srgbClr val="00000A"/>
                </a:solidFill>
                <a:latin typeface="Calibri" panose="020F0502020204030204" pitchFamily="34" charset="0"/>
                <a:ea typeface="新細明體" panose="02020500000000000000" pitchFamily="18" charset="-120"/>
                <a:cs typeface="Mangal" panose="02040503050203030202" pitchFamily="18" charset="0"/>
              </a:rPr>
              <a:t>It is a movement to embrace sinners with God’s love and mercy and help them repent!</a:t>
            </a:r>
            <a:endParaRPr lang="zh-CN" altLang="zh-CN" sz="3000" kern="100" dirty="0">
              <a:solidFill>
                <a:srgbClr val="00000A"/>
              </a:solidFill>
              <a:effectLst/>
              <a:latin typeface="Liberation Serif"/>
              <a:ea typeface="新細明體" panose="02020500000000000000" pitchFamily="18" charset="-120"/>
              <a:cs typeface="Mangal" panose="02040503050203030202" pitchFamily="18" charset="0"/>
            </a:endParaRPr>
          </a:p>
        </p:txBody>
      </p:sp>
      <p:pic>
        <p:nvPicPr>
          <p:cNvPr id="6" name="圖片 5">
            <a:extLst>
              <a:ext uri="{FF2B5EF4-FFF2-40B4-BE49-F238E27FC236}">
                <a16:creationId xmlns:a16="http://schemas.microsoft.com/office/drawing/2014/main" xmlns="" id="{A96E1B39-7590-4F41-92FD-C62E52AC0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682" y="2165902"/>
            <a:ext cx="5352635" cy="2141054"/>
          </a:xfrm>
          <a:prstGeom prst="rect">
            <a:avLst/>
          </a:prstGeom>
        </p:spPr>
      </p:pic>
      <p:pic>
        <p:nvPicPr>
          <p:cNvPr id="8" name="圖片 7">
            <a:extLst>
              <a:ext uri="{FF2B5EF4-FFF2-40B4-BE49-F238E27FC236}">
                <a16:creationId xmlns:a16="http://schemas.microsoft.com/office/drawing/2014/main" xmlns="" id="{59F4D601-A286-4894-B087-0AFE755D9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56" y="4503145"/>
            <a:ext cx="2257425" cy="2028825"/>
          </a:xfrm>
          <a:prstGeom prst="rect">
            <a:avLst/>
          </a:prstGeom>
        </p:spPr>
      </p:pic>
      <p:pic>
        <p:nvPicPr>
          <p:cNvPr id="10" name="圖片 9" descr="一張含有 天空, 室外, 個人, 男人 的圖片&#10;&#10;描述是以高可信度產生">
            <a:extLst>
              <a:ext uri="{FF2B5EF4-FFF2-40B4-BE49-F238E27FC236}">
                <a16:creationId xmlns:a16="http://schemas.microsoft.com/office/drawing/2014/main" xmlns="" id="{E4EEA850-B1F4-4171-AEBD-915E0532B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220" y="150294"/>
            <a:ext cx="2505075" cy="1828800"/>
          </a:xfrm>
          <a:prstGeom prst="rect">
            <a:avLst/>
          </a:prstGeom>
        </p:spPr>
      </p:pic>
    </p:spTree>
    <p:extLst>
      <p:ext uri="{BB962C8B-B14F-4D97-AF65-F5344CB8AC3E}">
        <p14:creationId xmlns:p14="http://schemas.microsoft.com/office/powerpoint/2010/main" val="3984598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2B761F69-60F3-440C-8B4C-40A015EC0675}"/>
              </a:ext>
            </a:extLst>
          </p:cNvPr>
          <p:cNvSpPr>
            <a:spLocks noGrp="1"/>
          </p:cNvSpPr>
          <p:nvPr>
            <p:ph idx="1"/>
          </p:nvPr>
        </p:nvSpPr>
        <p:spPr>
          <a:xfrm>
            <a:off x="0" y="294034"/>
            <a:ext cx="9144000" cy="2551042"/>
          </a:xfrm>
        </p:spPr>
        <p:txBody>
          <a:bodyPr>
            <a:noAutofit/>
          </a:bodyPr>
          <a:lstStyle/>
          <a:p>
            <a:pPr lvl="0"/>
            <a:r>
              <a:rPr lang="en-GB" altLang="zh-CN" sz="3400" dirty="0"/>
              <a:t>It is a movement to renew the Catholic Church with the Eucharist as her heart through Eucharistic Adoration! Dioceses and parishes with Perpetual Eucharistic Adoration become more vibrant and have more vocations.</a:t>
            </a:r>
            <a:endParaRPr lang="zh-CN" altLang="zh-CN" sz="3400" dirty="0"/>
          </a:p>
        </p:txBody>
      </p:sp>
      <p:pic>
        <p:nvPicPr>
          <p:cNvPr id="9" name="圖片 8">
            <a:extLst>
              <a:ext uri="{FF2B5EF4-FFF2-40B4-BE49-F238E27FC236}">
                <a16:creationId xmlns:a16="http://schemas.microsoft.com/office/drawing/2014/main" xmlns="" id="{F6A1A78E-7523-4D8E-912E-FF600CB4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894" y="3216181"/>
            <a:ext cx="2627579" cy="3177537"/>
          </a:xfrm>
          <a:prstGeom prst="rect">
            <a:avLst/>
          </a:prstGeom>
        </p:spPr>
      </p:pic>
      <p:pic>
        <p:nvPicPr>
          <p:cNvPr id="4" name="圖片 3">
            <a:extLst>
              <a:ext uri="{FF2B5EF4-FFF2-40B4-BE49-F238E27FC236}">
                <a16:creationId xmlns:a16="http://schemas.microsoft.com/office/drawing/2014/main" xmlns="" id="{2747A3CC-68A1-4131-99AA-72242C358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007" y="2898084"/>
            <a:ext cx="2552700" cy="1790700"/>
          </a:xfrm>
          <a:prstGeom prst="rect">
            <a:avLst/>
          </a:prstGeom>
        </p:spPr>
      </p:pic>
      <p:pic>
        <p:nvPicPr>
          <p:cNvPr id="8" name="圖片 7" descr="一張含有 個人, 室內, 桌, 牆 的圖片&#10;&#10;描述是以非常高的可信度產生">
            <a:extLst>
              <a:ext uri="{FF2B5EF4-FFF2-40B4-BE49-F238E27FC236}">
                <a16:creationId xmlns:a16="http://schemas.microsoft.com/office/drawing/2014/main" xmlns="" id="{E4687334-6C3A-46FC-9470-DB2808644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91" y="4260573"/>
            <a:ext cx="2900570" cy="1933713"/>
          </a:xfrm>
          <a:prstGeom prst="rect">
            <a:avLst/>
          </a:prstGeom>
        </p:spPr>
      </p:pic>
    </p:spTree>
    <p:extLst>
      <p:ext uri="{BB962C8B-B14F-4D97-AF65-F5344CB8AC3E}">
        <p14:creationId xmlns:p14="http://schemas.microsoft.com/office/powerpoint/2010/main" val="2848985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343557EE-0C6F-4967-A6E2-E1597308DD1A}"/>
              </a:ext>
            </a:extLst>
          </p:cNvPr>
          <p:cNvSpPr>
            <a:spLocks noGrp="1"/>
          </p:cNvSpPr>
          <p:nvPr>
            <p:ph idx="1"/>
          </p:nvPr>
        </p:nvSpPr>
        <p:spPr>
          <a:xfrm>
            <a:off x="119269" y="4521117"/>
            <a:ext cx="8905461" cy="2121535"/>
          </a:xfrm>
        </p:spPr>
        <p:txBody>
          <a:bodyPr>
            <a:normAutofit/>
          </a:bodyPr>
          <a:lstStyle/>
          <a:p>
            <a:pPr lvl="0"/>
            <a:r>
              <a:rPr lang="en-GB" altLang="zh-CN" sz="3400" dirty="0"/>
              <a:t>It is a movement to make the Kingdom of God present on earth! Cities or communities with Perpetual Eucharistic Adoration are being blessed and protected by the Eucharistic Lord.</a:t>
            </a:r>
            <a:endParaRPr lang="zh-CN" altLang="zh-CN" sz="3400" dirty="0"/>
          </a:p>
        </p:txBody>
      </p:sp>
      <p:pic>
        <p:nvPicPr>
          <p:cNvPr id="7" name="Picture 119" descr="Image result for eucharistic adoration worldwide illustration">
            <a:extLst>
              <a:ext uri="{FF2B5EF4-FFF2-40B4-BE49-F238E27FC236}">
                <a16:creationId xmlns:a16="http://schemas.microsoft.com/office/drawing/2014/main" xmlns="" id="{BBFCDDEC-4C5D-4C2C-A737-A594233E9A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9935" y="215348"/>
            <a:ext cx="4176395" cy="3189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042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E0C1913-9B7F-4317-993C-BE6F5DE2608A}"/>
              </a:ext>
            </a:extLst>
          </p:cNvPr>
          <p:cNvSpPr>
            <a:spLocks noGrp="1"/>
          </p:cNvSpPr>
          <p:nvPr>
            <p:ph idx="1"/>
          </p:nvPr>
        </p:nvSpPr>
        <p:spPr>
          <a:xfrm>
            <a:off x="3121339" y="235226"/>
            <a:ext cx="5951124" cy="6387547"/>
          </a:xfrm>
        </p:spPr>
        <p:txBody>
          <a:bodyPr>
            <a:normAutofit/>
          </a:bodyPr>
          <a:lstStyle/>
          <a:p>
            <a:pPr marL="0" indent="0" algn="ctr">
              <a:buNone/>
            </a:pPr>
            <a:r>
              <a:rPr lang="en-US" altLang="zh-CN" dirty="0"/>
              <a:t>When a</a:t>
            </a:r>
            <a:r>
              <a:rPr lang="en-GB" altLang="zh-CN" dirty="0" err="1"/>
              <a:t>doring</a:t>
            </a:r>
            <a:r>
              <a:rPr lang="en-GB" altLang="zh-CN" dirty="0"/>
              <a:t> Jesus in the Eucharist, we respond to His love and mercy with our </a:t>
            </a:r>
            <a:r>
              <a:rPr lang="en-GB" altLang="zh-CN" b="1" dirty="0">
                <a:effectLst>
                  <a:outerShdw blurRad="38100" dist="38100" dir="2700000" algn="tl">
                    <a:srgbClr val="000000">
                      <a:alpha val="43137"/>
                    </a:srgbClr>
                  </a:outerShdw>
                </a:effectLst>
              </a:rPr>
              <a:t>complete trust</a:t>
            </a:r>
            <a:r>
              <a:rPr lang="en-GB" altLang="zh-CN" dirty="0"/>
              <a:t>. We pray to Him for forgiveness, strength, healing and grace of salvation for ourselves, our families, friends and the whole humanity. In addition, we must also be merciful towards others in need, and encourage them, regardless of their age, gender, race, religion, background, especially those who are broken and distressed to bravely come to the Eucharistic Lord, to worship Him, pray for graces and receive healing. This in turn would kindle in the world the fire of love for the Eucharist and for our neighbours.</a:t>
            </a:r>
            <a:endParaRPr lang="zh-CN" altLang="en-US" sz="4000" b="1" dirty="0">
              <a:solidFill>
                <a:srgbClr val="C00000"/>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917C0CE2-4299-4861-8E4F-4A21DE6E5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47100" cy="4896678"/>
          </a:xfrm>
          <a:prstGeom prst="rect">
            <a:avLst/>
          </a:prstGeom>
          <a:blipFill dpi="0" rotWithShape="1">
            <a:blip r:embed="rId3"/>
            <a:srcRect/>
            <a:tile tx="0" ty="0" sx="100000" sy="100000" flip="none" algn="tl"/>
          </a:blipFill>
        </p:spPr>
      </p:pic>
    </p:spTree>
    <p:extLst>
      <p:ext uri="{BB962C8B-B14F-4D97-AF65-F5344CB8AC3E}">
        <p14:creationId xmlns:p14="http://schemas.microsoft.com/office/powerpoint/2010/main" val="1159058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AA2D2E1-FBC1-4C20-BCB1-D8E7636615D9}"/>
              </a:ext>
            </a:extLst>
          </p:cNvPr>
          <p:cNvSpPr>
            <a:spLocks noGrp="1"/>
          </p:cNvSpPr>
          <p:nvPr>
            <p:ph idx="1"/>
          </p:nvPr>
        </p:nvSpPr>
        <p:spPr>
          <a:xfrm>
            <a:off x="19050" y="2855319"/>
            <a:ext cx="9105900" cy="4002681"/>
          </a:xfrm>
        </p:spPr>
        <p:txBody>
          <a:bodyPr>
            <a:normAutofit/>
          </a:bodyPr>
          <a:lstStyle/>
          <a:p>
            <a:pPr marL="0" indent="0">
              <a:buNone/>
            </a:pPr>
            <a:r>
              <a:rPr lang="en-GB" altLang="zh-CN" dirty="0"/>
              <a:t>People nowadays lead hectic lives and can hardly spare extra time to care for the others. They either ignore or feel helpless with spiritual and emotional needs of their own family members. </a:t>
            </a:r>
            <a:r>
              <a:rPr lang="en-GB" altLang="zh-CN" b="1" dirty="0"/>
              <a:t>No priests, religious sisters, psychiatrists, families, spouses and loved ones can be available anytime anywhere to give a listening ear to those in need</a:t>
            </a:r>
            <a:r>
              <a:rPr lang="en-GB" altLang="zh-CN" dirty="0"/>
              <a:t>. Neither can they give these wounded ones holistic healing nor make them whole. Perpetual Eucharistic Adoration is an invitation of love open to the whole broken humanity. </a:t>
            </a:r>
            <a:r>
              <a:rPr lang="en-GB" altLang="zh-CN" b="1" dirty="0">
                <a:solidFill>
                  <a:srgbClr val="FF0000"/>
                </a:solidFill>
                <a:effectLst>
                  <a:outerShdw blurRad="38100" dist="38100" dir="2700000" algn="tl">
                    <a:srgbClr val="000000">
                      <a:alpha val="43137"/>
                    </a:srgbClr>
                  </a:outerShdw>
                </a:effectLst>
              </a:rPr>
              <a:t>People can come to Jesus wherever they are and whenever they need.</a:t>
            </a:r>
            <a:endParaRPr lang="zh-CN"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矩形 1">
            <a:extLst>
              <a:ext uri="{FF2B5EF4-FFF2-40B4-BE49-F238E27FC236}">
                <a16:creationId xmlns:a16="http://schemas.microsoft.com/office/drawing/2014/main" xmlns="" id="{19A09601-7377-462B-BE49-1BCCAF167446}"/>
              </a:ext>
            </a:extLst>
          </p:cNvPr>
          <p:cNvSpPr/>
          <p:nvPr/>
        </p:nvSpPr>
        <p:spPr>
          <a:xfrm>
            <a:off x="453722" y="0"/>
            <a:ext cx="8111986" cy="1323439"/>
          </a:xfrm>
          <a:prstGeom prst="rect">
            <a:avLst/>
          </a:prstGeom>
        </p:spPr>
        <p:txBody>
          <a:bodyPr wrap="square">
            <a:spAutoFit/>
          </a:bodyPr>
          <a:lstStyle/>
          <a:p>
            <a:pPr lvl="0" algn="ctr">
              <a:spcAft>
                <a:spcPts val="0"/>
              </a:spcAft>
              <a:buClr>
                <a:srgbClr val="ED7D31"/>
              </a:buClr>
            </a:pPr>
            <a:r>
              <a:rPr lang="en-US" altLang="zh-CN" sz="4000" b="1" u="sng" kern="100" dirty="0">
                <a:solidFill>
                  <a:srgbClr val="0070C0"/>
                </a:solidFill>
                <a:latin typeface="Calibri" panose="020F0502020204030204" pitchFamily="34" charset="0"/>
                <a:ea typeface="微軟正黑體" panose="020B0604030504040204" pitchFamily="34" charset="-120"/>
                <a:cs typeface="Mangal" panose="02040503050203030202" pitchFamily="18" charset="0"/>
              </a:rPr>
              <a:t>Chapter 7</a:t>
            </a:r>
            <a:r>
              <a:rPr lang="en-GB" altLang="zh-CN" sz="4000" b="1" u="sng" kern="100" dirty="0">
                <a:solidFill>
                  <a:srgbClr val="0070C0"/>
                </a:solidFill>
                <a:latin typeface="Calibri" panose="020F0502020204030204" pitchFamily="34" charset="0"/>
                <a:ea typeface="微軟正黑體" panose="020B0604030504040204" pitchFamily="34" charset="-120"/>
                <a:cs typeface="Mangal" panose="02040503050203030202" pitchFamily="18" charset="0"/>
              </a:rPr>
              <a:t>	Importance of </a:t>
            </a:r>
            <a:r>
              <a:rPr lang="en-GB" altLang="zh-CN" sz="4000" b="1" u="sng" kern="100" dirty="0">
                <a:solidFill>
                  <a:srgbClr val="0070C0"/>
                </a:solidFill>
                <a:latin typeface="Calibri" panose="020F0502020204030204" pitchFamily="34" charset="0"/>
                <a:ea typeface="新細明體" panose="02020500000000000000" pitchFamily="18" charset="-120"/>
                <a:cs typeface="Mangal" panose="02040503050203030202" pitchFamily="18" charset="0"/>
              </a:rPr>
              <a:t>Perpetual Eucharistic </a:t>
            </a:r>
            <a:r>
              <a:rPr lang="en-GB" altLang="zh-CN" sz="4000" b="1" u="sng" kern="100" dirty="0">
                <a:solidFill>
                  <a:srgbClr val="0070C0"/>
                </a:solidFill>
                <a:latin typeface="Calibri" panose="020F0502020204030204" pitchFamily="34" charset="0"/>
                <a:ea typeface="新細明體" panose="02020500000000000000" pitchFamily="18" charset="-120"/>
              </a:rPr>
              <a:t>Adoration</a:t>
            </a:r>
            <a:endParaRPr lang="zh-CN" altLang="en-US" sz="4000" u="sng" dirty="0">
              <a:solidFill>
                <a:srgbClr val="0070C0"/>
              </a:solidFill>
            </a:endParaRPr>
          </a:p>
        </p:txBody>
      </p:sp>
      <p:pic>
        <p:nvPicPr>
          <p:cNvPr id="6" name="圖片 5">
            <a:extLst>
              <a:ext uri="{FF2B5EF4-FFF2-40B4-BE49-F238E27FC236}">
                <a16:creationId xmlns:a16="http://schemas.microsoft.com/office/drawing/2014/main" xmlns="" id="{9DE66D4F-DE2E-40FB-A8BB-EE93C91AA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415" y="1457740"/>
            <a:ext cx="4098747" cy="1274486"/>
          </a:xfrm>
          <a:prstGeom prst="rect">
            <a:avLst/>
          </a:prstGeom>
        </p:spPr>
      </p:pic>
    </p:spTree>
    <p:extLst>
      <p:ext uri="{BB962C8B-B14F-4D97-AF65-F5344CB8AC3E}">
        <p14:creationId xmlns:p14="http://schemas.microsoft.com/office/powerpoint/2010/main" val="2873627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2ECA2A54-5CD5-4F43-B730-A9EFC85B3DCF}"/>
              </a:ext>
            </a:extLst>
          </p:cNvPr>
          <p:cNvSpPr>
            <a:spLocks noGrp="1"/>
          </p:cNvSpPr>
          <p:nvPr>
            <p:ph idx="1"/>
          </p:nvPr>
        </p:nvSpPr>
        <p:spPr>
          <a:xfrm>
            <a:off x="0" y="2531165"/>
            <a:ext cx="9144000" cy="4326835"/>
          </a:xfrm>
        </p:spPr>
        <p:txBody>
          <a:bodyPr>
            <a:normAutofit/>
          </a:bodyPr>
          <a:lstStyle/>
          <a:p>
            <a:pPr marL="0" indent="0">
              <a:buNone/>
            </a:pPr>
            <a:r>
              <a:rPr lang="en-GB" altLang="zh-CN" sz="3000" dirty="0"/>
              <a:t>A Perpetual Eucharistic Adoration Chapel that is open 24 hours all year round is a place where the afflicted mortals can find protection, consolation, healing, strength and love. It is indeed </a:t>
            </a:r>
            <a:r>
              <a:rPr lang="en-GB" altLang="zh-CN" sz="3000" b="1" dirty="0">
                <a:solidFill>
                  <a:srgbClr val="FF0000"/>
                </a:solidFill>
                <a:effectLst>
                  <a:outerShdw blurRad="38100" dist="38100" dir="2700000" algn="tl">
                    <a:srgbClr val="000000">
                      <a:alpha val="43137"/>
                    </a:srgbClr>
                  </a:outerShdw>
                </a:effectLst>
              </a:rPr>
              <a:t>a spiritual power station, an emergency room to heal souls, a guarantee for complete joy, and a manifestation of Heaven on earth.</a:t>
            </a:r>
            <a:r>
              <a:rPr lang="en-GB" altLang="zh-CN" sz="3000" dirty="0"/>
              <a:t> The beauty of it all is that everybody can become an adorer. The more we acknowledge our brokenness, the closer we are to the Eucharistic Lord. The more we experience our brokenness, the more we need to adore the Eucharistic Lord. </a:t>
            </a:r>
            <a:endParaRPr lang="zh-CN" altLang="en-US" sz="30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13921614-7331-4DBF-B589-1C01C5C59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53" y="281568"/>
            <a:ext cx="2480609" cy="2100249"/>
          </a:xfrm>
          <a:prstGeom prst="rect">
            <a:avLst/>
          </a:prstGeom>
        </p:spPr>
      </p:pic>
      <p:pic>
        <p:nvPicPr>
          <p:cNvPr id="9" name="圖片 8">
            <a:extLst>
              <a:ext uri="{FF2B5EF4-FFF2-40B4-BE49-F238E27FC236}">
                <a16:creationId xmlns:a16="http://schemas.microsoft.com/office/drawing/2014/main" xmlns="" id="{CCFA4CCD-E6BD-4226-B194-6413879E0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451" y="397565"/>
            <a:ext cx="2341016" cy="1755762"/>
          </a:xfrm>
          <a:prstGeom prst="rect">
            <a:avLst/>
          </a:prstGeom>
        </p:spPr>
      </p:pic>
      <p:pic>
        <p:nvPicPr>
          <p:cNvPr id="4" name="圖片 3" descr="一張含有 時鐘, 室內, 牆 的圖片&#10;&#10;描述是以高可信度產生">
            <a:extLst>
              <a:ext uri="{FF2B5EF4-FFF2-40B4-BE49-F238E27FC236}">
                <a16:creationId xmlns:a16="http://schemas.microsoft.com/office/drawing/2014/main" xmlns="" id="{0571A92E-C6EA-4A43-A7E5-4D74D702FD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1949" y="225507"/>
            <a:ext cx="3140102" cy="2100250"/>
          </a:xfrm>
          <a:prstGeom prst="rect">
            <a:avLst/>
          </a:prstGeom>
        </p:spPr>
      </p:pic>
    </p:spTree>
    <p:extLst>
      <p:ext uri="{BB962C8B-B14F-4D97-AF65-F5344CB8AC3E}">
        <p14:creationId xmlns:p14="http://schemas.microsoft.com/office/powerpoint/2010/main" val="2667032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AB026293-4010-4030-877E-5BD4970034C1}"/>
              </a:ext>
            </a:extLst>
          </p:cNvPr>
          <p:cNvSpPr>
            <a:spLocks noGrp="1"/>
          </p:cNvSpPr>
          <p:nvPr>
            <p:ph idx="1"/>
          </p:nvPr>
        </p:nvSpPr>
        <p:spPr>
          <a:xfrm>
            <a:off x="182335" y="65337"/>
            <a:ext cx="8779329" cy="560592"/>
          </a:xfrm>
        </p:spPr>
        <p:txBody>
          <a:bodyPr>
            <a:noAutofit/>
          </a:bodyPr>
          <a:lstStyle/>
          <a:p>
            <a:pPr marL="0" indent="0" algn="ctr">
              <a:buNone/>
            </a:pPr>
            <a:r>
              <a:rPr lang="en-US" altLang="zh-CN" sz="4000" b="1" u="sng" dirty="0">
                <a:solidFill>
                  <a:srgbClr val="0070C0"/>
                </a:solidFill>
              </a:rPr>
              <a:t>Chapter 8</a:t>
            </a:r>
            <a:r>
              <a:rPr lang="en-GB" altLang="zh-CN" sz="4000" b="1" u="sng" dirty="0">
                <a:solidFill>
                  <a:srgbClr val="0070C0"/>
                </a:solidFill>
              </a:rPr>
              <a:t>	</a:t>
            </a:r>
            <a:r>
              <a:rPr lang="en-US" altLang="zh-CN" sz="4000" b="1" u="sng" dirty="0">
                <a:solidFill>
                  <a:srgbClr val="0070C0"/>
                </a:solidFill>
              </a:rPr>
              <a:t>Implementation of PEAM</a:t>
            </a:r>
            <a:endParaRPr lang="zh-CN" altLang="en-US" sz="4000" u="sng" dirty="0">
              <a:solidFill>
                <a:srgbClr val="0070C0"/>
              </a:solidFill>
              <a:latin typeface="標楷體" panose="03000509000000000000" pitchFamily="65" charset="-120"/>
              <a:ea typeface="標楷體" panose="03000509000000000000" pitchFamily="65" charset="-120"/>
            </a:endParaRPr>
          </a:p>
        </p:txBody>
      </p:sp>
      <p:pic>
        <p:nvPicPr>
          <p:cNvPr id="11" name="圖片 10">
            <a:extLst>
              <a:ext uri="{FF2B5EF4-FFF2-40B4-BE49-F238E27FC236}">
                <a16:creationId xmlns:a16="http://schemas.microsoft.com/office/drawing/2014/main" xmlns="" id="{CA8C3EE8-1B9C-4A8C-932E-92D8CC0DD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185" y="784999"/>
            <a:ext cx="1932894" cy="1447805"/>
          </a:xfrm>
          <a:prstGeom prst="rect">
            <a:avLst/>
          </a:prstGeom>
        </p:spPr>
      </p:pic>
      <p:sp>
        <p:nvSpPr>
          <p:cNvPr id="2" name="矩形 1">
            <a:extLst>
              <a:ext uri="{FF2B5EF4-FFF2-40B4-BE49-F238E27FC236}">
                <a16:creationId xmlns:a16="http://schemas.microsoft.com/office/drawing/2014/main" xmlns="" id="{3964686F-1F26-475D-8A91-7782C6557A53}"/>
              </a:ext>
            </a:extLst>
          </p:cNvPr>
          <p:cNvSpPr/>
          <p:nvPr/>
        </p:nvSpPr>
        <p:spPr>
          <a:xfrm>
            <a:off x="113891" y="2305178"/>
            <a:ext cx="8735786" cy="4524315"/>
          </a:xfrm>
          <a:prstGeom prst="rect">
            <a:avLst/>
          </a:prstGeom>
        </p:spPr>
        <p:txBody>
          <a:bodyPr wrap="square">
            <a:spAutoFit/>
          </a:bodyPr>
          <a:lstStyle/>
          <a:p>
            <a:r>
              <a:rPr lang="en-GB" altLang="zh-CN" sz="3200" kern="100" dirty="0">
                <a:solidFill>
                  <a:srgbClr val="00000A"/>
                </a:solidFill>
                <a:latin typeface="Calibri" panose="020F0502020204030204" pitchFamily="34" charset="0"/>
                <a:ea typeface="新細明體" panose="02020500000000000000" pitchFamily="18" charset="-120"/>
              </a:rPr>
              <a:t>PEAM is different from the usual Eucharistic Adoration in most parishes. First of all, PEAM strongly encourages parishes to establish 24-hour Perpetual Eucharistic Adoration all year round. Secondly, PEAM is different from a sodality of Blessed Sacrament in a parish. PEAM members devote themselves to promoting Perpetual Eucharistic Adoration. </a:t>
            </a:r>
            <a:r>
              <a:rPr lang="en-GB" altLang="zh-CN" sz="3200" b="1" kern="100" dirty="0">
                <a:solidFill>
                  <a:srgbClr val="00000A"/>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rPr>
              <a:t>The salvation of souls </a:t>
            </a:r>
            <a:r>
              <a:rPr lang="en-GB" altLang="zh-CN" sz="3200" b="1" kern="100" dirty="0" smtClean="0">
                <a:solidFill>
                  <a:srgbClr val="00000A"/>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rPr>
              <a:t>&amp; </a:t>
            </a:r>
            <a:r>
              <a:rPr lang="en-GB" altLang="zh-CN" sz="3200" b="1" kern="100" dirty="0">
                <a:solidFill>
                  <a:srgbClr val="00000A"/>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rPr>
              <a:t>the glory of the Eucharistic Lord is their first priority</a:t>
            </a:r>
            <a:r>
              <a:rPr lang="en-GB" altLang="zh-CN" sz="3200" kern="100" dirty="0">
                <a:solidFill>
                  <a:srgbClr val="00000A"/>
                </a:solidFill>
                <a:latin typeface="Calibri" panose="020F0502020204030204" pitchFamily="34" charset="0"/>
                <a:ea typeface="新細明體" panose="02020500000000000000" pitchFamily="18" charset="-120"/>
              </a:rPr>
              <a:t>.</a:t>
            </a:r>
            <a:endParaRPr lang="zh-CN" altLang="en-US" sz="3200" dirty="0"/>
          </a:p>
        </p:txBody>
      </p:sp>
      <p:pic>
        <p:nvPicPr>
          <p:cNvPr id="6" name="圖片 5" descr="一張含有 室內, 牆, 個人, 地板 的圖片&#10;&#10;描述是以非常高的可信度產生">
            <a:extLst>
              <a:ext uri="{FF2B5EF4-FFF2-40B4-BE49-F238E27FC236}">
                <a16:creationId xmlns:a16="http://schemas.microsoft.com/office/drawing/2014/main" xmlns="" id="{6B707302-4687-497B-A794-F0D702F64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777" y="712625"/>
            <a:ext cx="1703458" cy="1505857"/>
          </a:xfrm>
          <a:prstGeom prst="rect">
            <a:avLst/>
          </a:prstGeom>
        </p:spPr>
      </p:pic>
      <p:pic>
        <p:nvPicPr>
          <p:cNvPr id="9" name="圖片 8" descr="一張含有 個人, 室內, 牆, 人 的圖片&#10;&#10;描述是以非常高的可信度產生">
            <a:extLst>
              <a:ext uri="{FF2B5EF4-FFF2-40B4-BE49-F238E27FC236}">
                <a16:creationId xmlns:a16="http://schemas.microsoft.com/office/drawing/2014/main" xmlns="" id="{32B866CE-F5B3-4BC6-A589-EE52946B3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029" y="770677"/>
            <a:ext cx="1827857" cy="1547586"/>
          </a:xfrm>
          <a:prstGeom prst="rect">
            <a:avLst/>
          </a:prstGeom>
        </p:spPr>
      </p:pic>
      <p:pic>
        <p:nvPicPr>
          <p:cNvPr id="12" name="圖片 11" descr="一張含有 建築物, 室內, 個人 的圖片&#10;&#10;描述是以非常高的可信度產生">
            <a:extLst>
              <a:ext uri="{FF2B5EF4-FFF2-40B4-BE49-F238E27FC236}">
                <a16:creationId xmlns:a16="http://schemas.microsoft.com/office/drawing/2014/main" xmlns="" id="{55D50199-CADE-4657-B2C1-2A1A0EC137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7124" y="830146"/>
            <a:ext cx="2158093" cy="1357510"/>
          </a:xfrm>
          <a:prstGeom prst="rect">
            <a:avLst/>
          </a:prstGeom>
        </p:spPr>
      </p:pic>
    </p:spTree>
    <p:extLst>
      <p:ext uri="{BB962C8B-B14F-4D97-AF65-F5344CB8AC3E}">
        <p14:creationId xmlns:p14="http://schemas.microsoft.com/office/powerpoint/2010/main" val="764167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CBE0B8CC-2569-4AB3-A89B-DFA3595878A7}"/>
              </a:ext>
            </a:extLst>
          </p:cNvPr>
          <p:cNvSpPr>
            <a:spLocks noGrp="1"/>
          </p:cNvSpPr>
          <p:nvPr>
            <p:ph idx="1"/>
          </p:nvPr>
        </p:nvSpPr>
        <p:spPr>
          <a:xfrm>
            <a:off x="4741607" y="413657"/>
            <a:ext cx="4402393" cy="2769009"/>
          </a:xfrm>
        </p:spPr>
        <p:txBody>
          <a:bodyPr>
            <a:normAutofit/>
          </a:bodyPr>
          <a:lstStyle/>
          <a:p>
            <a:pPr marL="0" indent="0">
              <a:buNone/>
            </a:pPr>
            <a:r>
              <a:rPr lang="en-GB" altLang="zh-CN" sz="3200" dirty="0"/>
              <a:t>They strive to let the Blessed Sacrament be worshipped and glorified so that His graces can be bestowed onto the world unceasingly.</a:t>
            </a:r>
            <a:endParaRPr lang="zh-CN" altLang="en-US" sz="3200" dirty="0">
              <a:latin typeface="標楷體" panose="03000509000000000000" pitchFamily="65" charset="-120"/>
              <a:ea typeface="標楷體" panose="03000509000000000000" pitchFamily="65" charset="-120"/>
            </a:endParaRPr>
          </a:p>
        </p:txBody>
      </p:sp>
      <p:sp>
        <p:nvSpPr>
          <p:cNvPr id="2" name="矩形 1">
            <a:extLst>
              <a:ext uri="{FF2B5EF4-FFF2-40B4-BE49-F238E27FC236}">
                <a16:creationId xmlns:a16="http://schemas.microsoft.com/office/drawing/2014/main" xmlns="" id="{43E9B2FC-AE5B-4293-A604-AC38CDF92A34}"/>
              </a:ext>
            </a:extLst>
          </p:cNvPr>
          <p:cNvSpPr/>
          <p:nvPr/>
        </p:nvSpPr>
        <p:spPr>
          <a:xfrm>
            <a:off x="129600" y="3081601"/>
            <a:ext cx="8481000" cy="3776400"/>
          </a:xfrm>
          <a:prstGeom prst="rect">
            <a:avLst/>
          </a:prstGeom>
        </p:spPr>
        <p:txBody>
          <a:bodyPr wrap="square">
            <a:spAutoFit/>
          </a:bodyPr>
          <a:lstStyle/>
          <a:p>
            <a:r>
              <a:rPr lang="en-GB" altLang="zh-CN" sz="3000" kern="100" dirty="0">
                <a:solidFill>
                  <a:srgbClr val="00000A"/>
                </a:solidFill>
                <a:latin typeface="Calibri" panose="020F0502020204030204" pitchFamily="34" charset="0"/>
                <a:ea typeface="新細明體" panose="02020500000000000000" pitchFamily="18" charset="-120"/>
              </a:rPr>
              <a:t>Many parishes find it difficult to recruit adorers to sustain the on-going 24-hour Adoration. For that, parishes </a:t>
            </a:r>
            <a:r>
              <a:rPr lang="en-GB" altLang="zh-CN" sz="3000" b="1" kern="100" dirty="0">
                <a:solidFill>
                  <a:srgbClr val="00000A"/>
                </a:solidFill>
                <a:latin typeface="Calibri" panose="020F0502020204030204" pitchFamily="34" charset="0"/>
                <a:ea typeface="新細明體" panose="02020500000000000000" pitchFamily="18" charset="-120"/>
              </a:rPr>
              <a:t>should regularly organise seminars explaining what Eucharistic Adoration is and why it is important. </a:t>
            </a:r>
            <a:r>
              <a:rPr lang="en-GB" altLang="zh-CN" sz="3000" kern="100" dirty="0">
                <a:solidFill>
                  <a:srgbClr val="00000A"/>
                </a:solidFill>
                <a:latin typeface="Calibri" panose="020F0502020204030204" pitchFamily="34" charset="0"/>
                <a:ea typeface="新細明體" panose="02020500000000000000" pitchFamily="18" charset="-120"/>
              </a:rPr>
              <a:t>This would inspire and instil the parishioners to come and worship the Eucharistic Lord and even will bring their families and friends along.</a:t>
            </a:r>
            <a:endParaRPr lang="zh-CN" altLang="en-US" sz="3000" dirty="0"/>
          </a:p>
        </p:txBody>
      </p:sp>
      <p:pic>
        <p:nvPicPr>
          <p:cNvPr id="5" name="圖片 4" descr="一張含有 個人, 室內, 正面, 桌 的圖片&#10;&#10;描述是以高可信度產生">
            <a:extLst>
              <a:ext uri="{FF2B5EF4-FFF2-40B4-BE49-F238E27FC236}">
                <a16:creationId xmlns:a16="http://schemas.microsoft.com/office/drawing/2014/main" xmlns="" id="{8882B758-88B7-402A-A84B-FC2817825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5" y="413657"/>
            <a:ext cx="4181366" cy="2578509"/>
          </a:xfrm>
          <a:prstGeom prst="rect">
            <a:avLst/>
          </a:prstGeom>
        </p:spPr>
      </p:pic>
    </p:spTree>
    <p:extLst>
      <p:ext uri="{BB962C8B-B14F-4D97-AF65-F5344CB8AC3E}">
        <p14:creationId xmlns:p14="http://schemas.microsoft.com/office/powerpoint/2010/main" val="2176585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7404829-C3E1-42A8-B106-60D00619DB39}"/>
              </a:ext>
            </a:extLst>
          </p:cNvPr>
          <p:cNvSpPr/>
          <p:nvPr/>
        </p:nvSpPr>
        <p:spPr>
          <a:xfrm>
            <a:off x="58994" y="3131714"/>
            <a:ext cx="9195619" cy="3539430"/>
          </a:xfrm>
          <a:prstGeom prst="rect">
            <a:avLst/>
          </a:prstGeom>
        </p:spPr>
        <p:txBody>
          <a:bodyPr wrap="square">
            <a:spAutoFit/>
          </a:bodyPr>
          <a:lstStyle/>
          <a:p>
            <a:r>
              <a:rPr lang="en-GB" altLang="zh-CN" sz="3200" dirty="0"/>
              <a:t>There has always been a misunderstanding that during Eucharistic Adoration, there must be complete silence. This misunderstanding has deterred many people from approaching the Eucharistic Lord. Of course, silently meditating on the Eucharist exposed on the altar, speaking to the Lord heart to heart, is the sweetest moment a soul would desire. </a:t>
            </a:r>
            <a:endParaRPr lang="zh-CN" altLang="en-US" sz="3200" dirty="0"/>
          </a:p>
        </p:txBody>
      </p:sp>
      <p:pic>
        <p:nvPicPr>
          <p:cNvPr id="11" name="圖片 10">
            <a:extLst>
              <a:ext uri="{FF2B5EF4-FFF2-40B4-BE49-F238E27FC236}">
                <a16:creationId xmlns:a16="http://schemas.microsoft.com/office/drawing/2014/main" xmlns="" id="{4BB7B848-B5C4-4FE7-A6A4-D671A2ACA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470" y="0"/>
            <a:ext cx="4682253" cy="3131714"/>
          </a:xfrm>
          <a:prstGeom prst="rect">
            <a:avLst/>
          </a:prstGeom>
        </p:spPr>
      </p:pic>
    </p:spTree>
    <p:extLst>
      <p:ext uri="{BB962C8B-B14F-4D97-AF65-F5344CB8AC3E}">
        <p14:creationId xmlns:p14="http://schemas.microsoft.com/office/powerpoint/2010/main" val="3934060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7404829-C3E1-42A8-B106-60D00619DB39}"/>
              </a:ext>
            </a:extLst>
          </p:cNvPr>
          <p:cNvSpPr/>
          <p:nvPr/>
        </p:nvSpPr>
        <p:spPr>
          <a:xfrm>
            <a:off x="100781" y="-79653"/>
            <a:ext cx="5200561" cy="7017306"/>
          </a:xfrm>
          <a:prstGeom prst="rect">
            <a:avLst/>
          </a:prstGeom>
        </p:spPr>
        <p:txBody>
          <a:bodyPr wrap="square">
            <a:spAutoFit/>
          </a:bodyPr>
          <a:lstStyle/>
          <a:p>
            <a:r>
              <a:rPr lang="en-GB" altLang="zh-CN" sz="3000" dirty="0"/>
              <a:t>However, we can also recite prayers in front of the Eucharist. </a:t>
            </a:r>
            <a:r>
              <a:rPr lang="en-GB" altLang="zh-CN" sz="3000" dirty="0" smtClean="0"/>
              <a:t>St </a:t>
            </a:r>
            <a:r>
              <a:rPr lang="en-GB" altLang="zh-CN" sz="3000" dirty="0"/>
              <a:t>John Paul II encouraged us to pray the Rosary in front of the exposed Blessed Sacrament and meditate on the life of Jesus with Mother Mary. He also urged us to recite the Divine Mercy Chaplet during Eucharistic Adoration to pray for the sinners and the dying. In addition, we can also read the Bible, stories of saints and other spiritual writings during Eucharistic Adoration.</a:t>
            </a:r>
            <a:endParaRPr lang="zh-CN" altLang="en-US" sz="3000" dirty="0"/>
          </a:p>
        </p:txBody>
      </p:sp>
      <p:pic>
        <p:nvPicPr>
          <p:cNvPr id="3" name="圖片 2" descr="一張含有 室內, 桌 的圖片&#10;&#10;描述是以高可信度產生">
            <a:extLst>
              <a:ext uri="{FF2B5EF4-FFF2-40B4-BE49-F238E27FC236}">
                <a16:creationId xmlns:a16="http://schemas.microsoft.com/office/drawing/2014/main" xmlns="" id="{B49E8BB4-BCB7-4DFD-B10A-3FFCCB8E0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299" y="3145971"/>
            <a:ext cx="3472543" cy="3472543"/>
          </a:xfrm>
          <a:prstGeom prst="rect">
            <a:avLst/>
          </a:prstGeom>
        </p:spPr>
      </p:pic>
      <p:pic>
        <p:nvPicPr>
          <p:cNvPr id="5" name="圖片 4" descr="一張含有 牆, 室內, 個人 的圖片&#10;&#10;描述是以高可信度產生">
            <a:extLst>
              <a:ext uri="{FF2B5EF4-FFF2-40B4-BE49-F238E27FC236}">
                <a16:creationId xmlns:a16="http://schemas.microsoft.com/office/drawing/2014/main" xmlns="" id="{A46F9EE3-6393-4A9E-9F69-2095D6C96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195" y="84364"/>
            <a:ext cx="2190750" cy="2857500"/>
          </a:xfrm>
          <a:prstGeom prst="rect">
            <a:avLst/>
          </a:prstGeom>
        </p:spPr>
      </p:pic>
    </p:spTree>
    <p:extLst>
      <p:ext uri="{BB962C8B-B14F-4D97-AF65-F5344CB8AC3E}">
        <p14:creationId xmlns:p14="http://schemas.microsoft.com/office/powerpoint/2010/main" val="2857603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7404829-C3E1-42A8-B106-60D00619DB39}"/>
              </a:ext>
            </a:extLst>
          </p:cNvPr>
          <p:cNvSpPr/>
          <p:nvPr/>
        </p:nvSpPr>
        <p:spPr>
          <a:xfrm>
            <a:off x="0" y="1841757"/>
            <a:ext cx="9195619" cy="5078313"/>
          </a:xfrm>
          <a:prstGeom prst="rect">
            <a:avLst/>
          </a:prstGeom>
        </p:spPr>
        <p:txBody>
          <a:bodyPr wrap="square">
            <a:spAutoFit/>
          </a:bodyPr>
          <a:lstStyle/>
          <a:p>
            <a:r>
              <a:rPr lang="en-GB" altLang="zh-CN" sz="3600" dirty="0"/>
              <a:t>Eucharistic Adoration is a binding force of parish life. All parishioners should actively participate in this devotion. Parishes with Perpetual Eucharistic Adoration can appropriately assign some time slots for special pastoral needs. </a:t>
            </a:r>
            <a:r>
              <a:rPr lang="en-GB" altLang="zh-CN" sz="3600" dirty="0" smtClean="0"/>
              <a:t>E.g. </a:t>
            </a:r>
            <a:r>
              <a:rPr lang="en-GB" altLang="zh-CN" sz="3600" b="1" dirty="0"/>
              <a:t>there can be some time slots for young children and their parents</a:t>
            </a:r>
            <a:r>
              <a:rPr lang="en-GB" altLang="zh-CN" sz="3600" dirty="0"/>
              <a:t>. Through interactive prayers and actions, children can experience heartfelt conversation with the living Jesus.</a:t>
            </a:r>
            <a:endParaRPr lang="zh-CN" altLang="en-US" sz="3600" dirty="0"/>
          </a:p>
        </p:txBody>
      </p:sp>
      <p:pic>
        <p:nvPicPr>
          <p:cNvPr id="3" name="圖片 2">
            <a:extLst>
              <a:ext uri="{FF2B5EF4-FFF2-40B4-BE49-F238E27FC236}">
                <a16:creationId xmlns:a16="http://schemas.microsoft.com/office/drawing/2014/main" xmlns="" id="{57545032-A90F-44BD-966E-F95D03127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264" y="0"/>
            <a:ext cx="6003471" cy="1866751"/>
          </a:xfrm>
          <a:prstGeom prst="rect">
            <a:avLst/>
          </a:prstGeom>
        </p:spPr>
      </p:pic>
    </p:spTree>
    <p:extLst>
      <p:ext uri="{BB962C8B-B14F-4D97-AF65-F5344CB8AC3E}">
        <p14:creationId xmlns:p14="http://schemas.microsoft.com/office/powerpoint/2010/main" val="2721596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7404829-C3E1-42A8-B106-60D00619DB39}"/>
              </a:ext>
            </a:extLst>
          </p:cNvPr>
          <p:cNvSpPr/>
          <p:nvPr/>
        </p:nvSpPr>
        <p:spPr>
          <a:xfrm>
            <a:off x="0" y="0"/>
            <a:ext cx="9195619" cy="3785652"/>
          </a:xfrm>
          <a:prstGeom prst="rect">
            <a:avLst/>
          </a:prstGeom>
        </p:spPr>
        <p:txBody>
          <a:bodyPr wrap="square">
            <a:spAutoFit/>
          </a:bodyPr>
          <a:lstStyle/>
          <a:p>
            <a:r>
              <a:rPr lang="en-GB" altLang="zh-CN" sz="3000" dirty="0"/>
              <a:t>Praying and adoring the Eucharistic Lord together brings parents and children closer to each other. </a:t>
            </a:r>
            <a:r>
              <a:rPr lang="en-GB" altLang="zh-CN" sz="3000" b="1" dirty="0"/>
              <a:t>Youth</a:t>
            </a:r>
            <a:r>
              <a:rPr lang="en-GB" altLang="zh-CN" sz="3000" dirty="0"/>
              <a:t>, on the other hand, can worship the Eucharistic Lord with music. Parish groups can pray communal Rosary during Eucharistic Adoration. The </a:t>
            </a:r>
            <a:r>
              <a:rPr lang="en-GB" altLang="zh-CN" sz="3000" b="1" dirty="0">
                <a:effectLst>
                  <a:outerShdw blurRad="38100" dist="38100" dir="2700000" algn="tl">
                    <a:srgbClr val="000000">
                      <a:alpha val="43137"/>
                    </a:srgbClr>
                  </a:outerShdw>
                </a:effectLst>
              </a:rPr>
              <a:t>Charismatic Renewal </a:t>
            </a:r>
            <a:r>
              <a:rPr lang="en-GB" altLang="zh-CN" sz="3000" dirty="0"/>
              <a:t>prayer groups can pray in tongue with the Eucharist exposed. They can also administrate </a:t>
            </a:r>
            <a:r>
              <a:rPr lang="en-GB" altLang="zh-CN" sz="3000" b="1" dirty="0">
                <a:effectLst>
                  <a:outerShdw blurRad="38100" dist="38100" dir="2700000" algn="tl">
                    <a:srgbClr val="000000">
                      <a:alpha val="43137"/>
                    </a:srgbClr>
                  </a:outerShdw>
                </a:effectLst>
              </a:rPr>
              <a:t>healing and deliverance ministries during Eucharistic Adoration</a:t>
            </a:r>
            <a:r>
              <a:rPr lang="en-GB" altLang="zh-CN" sz="3000" dirty="0"/>
              <a:t>.</a:t>
            </a:r>
            <a:endParaRPr lang="zh-CN" altLang="en-US" sz="3000" dirty="0"/>
          </a:p>
        </p:txBody>
      </p:sp>
      <p:pic>
        <p:nvPicPr>
          <p:cNvPr id="3" name="圖片 2" descr="一張含有 室內, 天花板, 個人, 牆 的圖片&#10;&#10;描述是以非常高的可信度產生">
            <a:extLst>
              <a:ext uri="{FF2B5EF4-FFF2-40B4-BE49-F238E27FC236}">
                <a16:creationId xmlns:a16="http://schemas.microsoft.com/office/drawing/2014/main" xmlns="" id="{BE0768EA-3AAB-45BF-A314-B564FC02C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413" y="3773261"/>
            <a:ext cx="3917043" cy="2937782"/>
          </a:xfrm>
          <a:prstGeom prst="rect">
            <a:avLst/>
          </a:prstGeom>
        </p:spPr>
      </p:pic>
      <p:pic>
        <p:nvPicPr>
          <p:cNvPr id="5" name="圖片 4" descr="一張含有 個人, 建築物, 桌, 室內 的圖片&#10;&#10;描述是以非常高的可信度產生">
            <a:extLst>
              <a:ext uri="{FF2B5EF4-FFF2-40B4-BE49-F238E27FC236}">
                <a16:creationId xmlns:a16="http://schemas.microsoft.com/office/drawing/2014/main" xmlns="" id="{D2B029B9-31D8-4D16-947C-AC0FC51A3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255" y="3905016"/>
            <a:ext cx="2833116" cy="2759871"/>
          </a:xfrm>
          <a:prstGeom prst="rect">
            <a:avLst/>
          </a:prstGeom>
        </p:spPr>
      </p:pic>
    </p:spTree>
    <p:extLst>
      <p:ext uri="{BB962C8B-B14F-4D97-AF65-F5344CB8AC3E}">
        <p14:creationId xmlns:p14="http://schemas.microsoft.com/office/powerpoint/2010/main" val="1657165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7404829-C3E1-42A8-B106-60D00619DB39}"/>
              </a:ext>
            </a:extLst>
          </p:cNvPr>
          <p:cNvSpPr/>
          <p:nvPr/>
        </p:nvSpPr>
        <p:spPr>
          <a:xfrm>
            <a:off x="3891643" y="58846"/>
            <a:ext cx="5252357" cy="6740307"/>
          </a:xfrm>
          <a:prstGeom prst="rect">
            <a:avLst/>
          </a:prstGeom>
        </p:spPr>
        <p:txBody>
          <a:bodyPr wrap="square">
            <a:spAutoFit/>
          </a:bodyPr>
          <a:lstStyle/>
          <a:p>
            <a:r>
              <a:rPr lang="en-GB" altLang="zh-CN" sz="3600" dirty="0"/>
              <a:t>For </a:t>
            </a:r>
            <a:r>
              <a:rPr lang="en-GB" altLang="zh-CN" sz="3600" b="1" u="sng" dirty="0">
                <a:effectLst>
                  <a:outerShdw blurRad="38100" dist="38100" dir="2700000" algn="tl">
                    <a:srgbClr val="000000">
                      <a:alpha val="43137"/>
                    </a:srgbClr>
                  </a:outerShdw>
                </a:effectLst>
              </a:rPr>
              <a:t>non-baptised visitors</a:t>
            </a:r>
            <a:r>
              <a:rPr lang="en-GB" altLang="zh-CN" sz="3600" dirty="0"/>
              <a:t>, the parishes can organise some Bible sharing sessions in which they can share their daily life experience in the light of the Scripture in front of the Eucharist exposed. The participants can </a:t>
            </a:r>
            <a:r>
              <a:rPr lang="en-GB" altLang="zh-CN" sz="3600" b="1" dirty="0"/>
              <a:t>pray for each other, especially for those visitors, with petitions and thanksgiving. </a:t>
            </a:r>
            <a:endParaRPr lang="zh-CN" altLang="en-US" sz="3600" b="1" dirty="0"/>
          </a:p>
        </p:txBody>
      </p:sp>
      <p:pic>
        <p:nvPicPr>
          <p:cNvPr id="3" name="圖片 2" descr="一張含有 個人, 室內, 地板, 小孩 的圖片&#10;&#10;描述是以非常高的可信度產生">
            <a:extLst>
              <a:ext uri="{FF2B5EF4-FFF2-40B4-BE49-F238E27FC236}">
                <a16:creationId xmlns:a16="http://schemas.microsoft.com/office/drawing/2014/main" xmlns="" id="{CE953268-0184-48A3-8BC7-654A003FB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96" y="3265714"/>
            <a:ext cx="3347031" cy="2512786"/>
          </a:xfrm>
          <a:prstGeom prst="rect">
            <a:avLst/>
          </a:prstGeom>
        </p:spPr>
      </p:pic>
      <p:pic>
        <p:nvPicPr>
          <p:cNvPr id="5" name="圖片 4" descr="一張含有 桌, 室內, 建築物, 地面 的圖片&#10;&#10;描述是以非常高的可信度產生">
            <a:extLst>
              <a:ext uri="{FF2B5EF4-FFF2-40B4-BE49-F238E27FC236}">
                <a16:creationId xmlns:a16="http://schemas.microsoft.com/office/drawing/2014/main" xmlns="" id="{54CDBFDE-3E81-4314-8A2A-D85DE4ABE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6" y="710497"/>
            <a:ext cx="3607052" cy="2010932"/>
          </a:xfrm>
          <a:prstGeom prst="rect">
            <a:avLst/>
          </a:prstGeom>
        </p:spPr>
      </p:pic>
    </p:spTree>
    <p:extLst>
      <p:ext uri="{BB962C8B-B14F-4D97-AF65-F5344CB8AC3E}">
        <p14:creationId xmlns:p14="http://schemas.microsoft.com/office/powerpoint/2010/main" val="3029296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7404829-C3E1-42A8-B106-60D00619DB39}"/>
              </a:ext>
            </a:extLst>
          </p:cNvPr>
          <p:cNvSpPr/>
          <p:nvPr/>
        </p:nvSpPr>
        <p:spPr>
          <a:xfrm>
            <a:off x="151200" y="2822114"/>
            <a:ext cx="8878501" cy="3785652"/>
          </a:xfrm>
          <a:prstGeom prst="rect">
            <a:avLst/>
          </a:prstGeom>
        </p:spPr>
        <p:txBody>
          <a:bodyPr wrap="square">
            <a:spAutoFit/>
          </a:bodyPr>
          <a:lstStyle/>
          <a:p>
            <a:r>
              <a:rPr lang="en-GB" altLang="zh-CN" sz="3000" b="1" dirty="0">
                <a:effectLst>
                  <a:outerShdw blurRad="38100" dist="38100" dir="2700000" algn="tl">
                    <a:srgbClr val="000000">
                      <a:alpha val="43137"/>
                    </a:srgbClr>
                  </a:outerShdw>
                </a:effectLst>
              </a:rPr>
              <a:t>It is very important especially for parish council members, all committee members, Extraordinary Ministers of Holy Communion, altar servers and people serving in the liturgy to become the </a:t>
            </a:r>
            <a:r>
              <a:rPr lang="en-GB" altLang="zh-CN" sz="3000" b="1" dirty="0">
                <a:solidFill>
                  <a:srgbClr val="FF0000"/>
                </a:solidFill>
                <a:effectLst>
                  <a:outerShdw blurRad="38100" dist="38100" dir="2700000" algn="tl">
                    <a:srgbClr val="000000">
                      <a:alpha val="43137"/>
                    </a:srgbClr>
                  </a:outerShdw>
                </a:effectLst>
              </a:rPr>
              <a:t>role</a:t>
            </a:r>
            <a:r>
              <a:rPr lang="en-GB" altLang="zh-CN" sz="3000" b="1" dirty="0">
                <a:effectLst>
                  <a:outerShdw blurRad="38100" dist="38100" dir="2700000" algn="tl">
                    <a:srgbClr val="000000">
                      <a:alpha val="43137"/>
                    </a:srgbClr>
                  </a:outerShdw>
                </a:effectLst>
              </a:rPr>
              <a:t> </a:t>
            </a:r>
            <a:r>
              <a:rPr lang="en-GB" altLang="zh-CN" sz="3000" b="1" dirty="0">
                <a:solidFill>
                  <a:srgbClr val="FF0000"/>
                </a:solidFill>
                <a:effectLst>
                  <a:outerShdw blurRad="38100" dist="38100" dir="2700000" algn="tl">
                    <a:srgbClr val="000000">
                      <a:alpha val="43137"/>
                    </a:srgbClr>
                  </a:outerShdw>
                </a:effectLst>
              </a:rPr>
              <a:t>models</a:t>
            </a:r>
            <a:r>
              <a:rPr lang="en-GB" altLang="zh-CN" sz="3000" b="1" dirty="0">
                <a:effectLst>
                  <a:outerShdw blurRad="38100" dist="38100" dir="2700000" algn="tl">
                    <a:srgbClr val="000000">
                      <a:alpha val="43137"/>
                    </a:srgbClr>
                  </a:outerShdw>
                </a:effectLst>
              </a:rPr>
              <a:t> of adoring and loving the Eucharistic Lord</a:t>
            </a:r>
            <a:r>
              <a:rPr lang="en-GB" altLang="zh-CN" sz="3000" dirty="0"/>
              <a:t>. The ability to serve the parish is purely grace from God. Hence, </a:t>
            </a:r>
            <a:r>
              <a:rPr lang="en-GB" altLang="zh-CN" sz="3000" b="1" dirty="0"/>
              <a:t>those who are serving need to pray unceasingly for strength </a:t>
            </a:r>
            <a:r>
              <a:rPr lang="en-US" altLang="zh-TW" sz="3000" b="1" dirty="0"/>
              <a:t>&amp;</a:t>
            </a:r>
            <a:r>
              <a:rPr lang="en-GB" altLang="zh-CN" sz="3000" b="1" dirty="0" smtClean="0"/>
              <a:t> </a:t>
            </a:r>
            <a:r>
              <a:rPr lang="en-GB" altLang="zh-CN" sz="3000" b="1" dirty="0"/>
              <a:t>wisdom in front of the Eucharistic Lord</a:t>
            </a:r>
            <a:r>
              <a:rPr lang="en-GB" altLang="zh-CN" sz="3000" dirty="0"/>
              <a:t>.</a:t>
            </a:r>
            <a:endParaRPr lang="zh-CN" altLang="zh-CN" sz="3000" dirty="0"/>
          </a:p>
        </p:txBody>
      </p:sp>
      <p:pic>
        <p:nvPicPr>
          <p:cNvPr id="11" name="圖片 10">
            <a:extLst>
              <a:ext uri="{FF2B5EF4-FFF2-40B4-BE49-F238E27FC236}">
                <a16:creationId xmlns:a16="http://schemas.microsoft.com/office/drawing/2014/main" xmlns="" id="{4BB7B848-B5C4-4FE7-A6A4-D671A2ACA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471" y="0"/>
            <a:ext cx="4086129" cy="2732998"/>
          </a:xfrm>
          <a:prstGeom prst="rect">
            <a:avLst/>
          </a:prstGeom>
        </p:spPr>
      </p:pic>
    </p:spTree>
    <p:extLst>
      <p:ext uri="{BB962C8B-B14F-4D97-AF65-F5344CB8AC3E}">
        <p14:creationId xmlns:p14="http://schemas.microsoft.com/office/powerpoint/2010/main" val="359029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E0C1913-9B7F-4317-993C-BE6F5DE2608A}"/>
              </a:ext>
            </a:extLst>
          </p:cNvPr>
          <p:cNvSpPr>
            <a:spLocks noGrp="1"/>
          </p:cNvSpPr>
          <p:nvPr>
            <p:ph idx="1"/>
          </p:nvPr>
        </p:nvSpPr>
        <p:spPr>
          <a:xfrm>
            <a:off x="424070" y="235226"/>
            <a:ext cx="8302488" cy="877957"/>
          </a:xfrm>
        </p:spPr>
        <p:txBody>
          <a:bodyPr>
            <a:normAutofit/>
          </a:bodyPr>
          <a:lstStyle/>
          <a:p>
            <a:pPr marL="0" indent="0" algn="ctr">
              <a:buNone/>
            </a:pPr>
            <a:r>
              <a:rPr lang="en-GB" altLang="zh-CN" sz="5000" b="1" u="sng" dirty="0">
                <a:solidFill>
                  <a:srgbClr val="C00000"/>
                </a:solidFill>
              </a:rPr>
              <a:t>Chapter </a:t>
            </a:r>
            <a:r>
              <a:rPr lang="en-GB" altLang="zh-CN" sz="5000" b="1" u="sng" dirty="0" smtClean="0">
                <a:solidFill>
                  <a:srgbClr val="C00000"/>
                </a:solidFill>
              </a:rPr>
              <a:t>2:</a:t>
            </a:r>
            <a:r>
              <a:rPr lang="en-GB" altLang="zh-CN" sz="5000" b="1" u="sng" dirty="0">
                <a:solidFill>
                  <a:srgbClr val="C00000"/>
                </a:solidFill>
              </a:rPr>
              <a:t>	</a:t>
            </a:r>
            <a:r>
              <a:rPr lang="en-GB" altLang="zh-CN" sz="5000" b="1" u="sng" dirty="0">
                <a:solidFill>
                  <a:srgbClr val="C00000"/>
                </a:solidFill>
                <a:effectLst>
                  <a:outerShdw blurRad="38100" dist="38100" dir="2700000" algn="tl">
                    <a:srgbClr val="000000">
                      <a:alpha val="43137"/>
                    </a:srgbClr>
                  </a:outerShdw>
                </a:effectLst>
              </a:rPr>
              <a:t>Aim of PEAM</a:t>
            </a:r>
            <a:endParaRPr lang="zh-CN" altLang="en-US" sz="5000" b="1" u="sng"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4" name="圖片 3" descr="一張含有 個人, 建築物, 桌, 室內 的圖片&#10;&#10;描述是以非常高的可信度產生">
            <a:extLst>
              <a:ext uri="{FF2B5EF4-FFF2-40B4-BE49-F238E27FC236}">
                <a16:creationId xmlns:a16="http://schemas.microsoft.com/office/drawing/2014/main" xmlns="" id="{1FAEC121-E7EF-4ADE-84DF-3DDF78571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967" y="1113183"/>
            <a:ext cx="5894832" cy="5742432"/>
          </a:xfrm>
          <a:prstGeom prst="rect">
            <a:avLst/>
          </a:prstGeom>
        </p:spPr>
      </p:pic>
    </p:spTree>
    <p:extLst>
      <p:ext uri="{BB962C8B-B14F-4D97-AF65-F5344CB8AC3E}">
        <p14:creationId xmlns:p14="http://schemas.microsoft.com/office/powerpoint/2010/main" val="3797405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7404829-C3E1-42A8-B106-60D00619DB39}"/>
              </a:ext>
            </a:extLst>
          </p:cNvPr>
          <p:cNvSpPr/>
          <p:nvPr/>
        </p:nvSpPr>
        <p:spPr>
          <a:xfrm>
            <a:off x="152399" y="2536434"/>
            <a:ext cx="8839202" cy="4247317"/>
          </a:xfrm>
          <a:prstGeom prst="rect">
            <a:avLst/>
          </a:prstGeom>
        </p:spPr>
        <p:txBody>
          <a:bodyPr wrap="square">
            <a:spAutoFit/>
          </a:bodyPr>
          <a:lstStyle/>
          <a:p>
            <a:r>
              <a:rPr lang="en-GB" altLang="zh-CN" sz="3000" dirty="0"/>
              <a:t>PEAM members should make Eucharistic Adoration part of our daily life and allow our hearts to be constantly drawn to the Eucharistic Lord. </a:t>
            </a:r>
            <a:r>
              <a:rPr lang="en-GB" altLang="zh-CN" sz="3000" b="1" dirty="0">
                <a:effectLst>
                  <a:outerShdw blurRad="38100" dist="38100" dir="2700000" algn="tl">
                    <a:srgbClr val="000000">
                      <a:alpha val="43137"/>
                    </a:srgbClr>
                  </a:outerShdw>
                </a:effectLst>
              </a:rPr>
              <a:t>Every breath we take should carry His merciful spirit. </a:t>
            </a:r>
            <a:r>
              <a:rPr lang="en-GB" altLang="zh-CN" sz="3000" dirty="0"/>
              <a:t>Therefore, we should be faithful to our commitment to Eucharistic Adoration. </a:t>
            </a:r>
            <a:r>
              <a:rPr lang="en-GB" altLang="zh-CN" sz="3000" b="1" dirty="0"/>
              <a:t>Ordinary PEAM members should at least devote one hour per week to Adoration</a:t>
            </a:r>
            <a:r>
              <a:rPr lang="en-GB" altLang="zh-CN" sz="3000" dirty="0"/>
              <a:t>. They should also encourage their families and friends to join Adoration, and pray for their holistic healing.</a:t>
            </a:r>
            <a:endParaRPr lang="zh-CN" altLang="zh-CN" sz="3000" dirty="0"/>
          </a:p>
        </p:txBody>
      </p:sp>
      <p:pic>
        <p:nvPicPr>
          <p:cNvPr id="3" name="圖片 2" descr="一張含有 牆, 室內 的圖片&#10;&#10;描述是以非常高的可信度產生">
            <a:extLst>
              <a:ext uri="{FF2B5EF4-FFF2-40B4-BE49-F238E27FC236}">
                <a16:creationId xmlns:a16="http://schemas.microsoft.com/office/drawing/2014/main" xmlns="" id="{88CDD2E0-BA63-456B-B523-55C50136A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7" y="74249"/>
            <a:ext cx="4053569" cy="2298836"/>
          </a:xfrm>
          <a:prstGeom prst="rect">
            <a:avLst/>
          </a:prstGeom>
        </p:spPr>
      </p:pic>
    </p:spTree>
    <p:extLst>
      <p:ext uri="{BB962C8B-B14F-4D97-AF65-F5344CB8AC3E}">
        <p14:creationId xmlns:p14="http://schemas.microsoft.com/office/powerpoint/2010/main" val="3698779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0" b="-10000"/>
          </a:stretch>
        </a:blip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7404829-C3E1-42A8-B106-60D00619DB39}"/>
              </a:ext>
            </a:extLst>
          </p:cNvPr>
          <p:cNvSpPr/>
          <p:nvPr/>
        </p:nvSpPr>
        <p:spPr>
          <a:xfrm>
            <a:off x="385566" y="241556"/>
            <a:ext cx="8137948" cy="6555641"/>
          </a:xfrm>
          <a:prstGeom prst="rect">
            <a:avLst/>
          </a:prstGeom>
        </p:spPr>
        <p:txBody>
          <a:bodyPr wrap="square">
            <a:spAutoFit/>
          </a:bodyPr>
          <a:lstStyle/>
          <a:p>
            <a:r>
              <a:rPr lang="en-GB" altLang="zh-CN" sz="3000" dirty="0"/>
              <a:t>More active PEAM members can become the core group members of their parishes, dioceses, schools or communities to manage Eucharistic Adoration at where they belong. Within their ability, they should also promote and establish Perpetual Eucharistic Adoration at other places. They should at least have three hours of Adoration per week. </a:t>
            </a:r>
            <a:r>
              <a:rPr lang="en-GB" altLang="zh-CN" sz="3000" b="1" dirty="0"/>
              <a:t>PEAM Council members constitute the top leadership of PEAM</a:t>
            </a:r>
            <a:r>
              <a:rPr lang="en-GB" altLang="zh-CN" sz="3000" dirty="0"/>
              <a:t>. They should try their best to have at least one hour of Eucharistic Adoration every day. For them and for the core group members, salvation of souls through Eucharistic Adoration is their priority in life, and they should never cut down adoration hours due to administrative works.</a:t>
            </a:r>
            <a:endParaRPr lang="zh-CN" altLang="zh-CN" sz="3000" dirty="0"/>
          </a:p>
        </p:txBody>
      </p:sp>
    </p:spTree>
    <p:extLst>
      <p:ext uri="{BB962C8B-B14F-4D97-AF65-F5344CB8AC3E}">
        <p14:creationId xmlns:p14="http://schemas.microsoft.com/office/powerpoint/2010/main" val="1818083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57404829-C3E1-42A8-B106-60D00619DB39}"/>
              </a:ext>
            </a:extLst>
          </p:cNvPr>
          <p:cNvSpPr/>
          <p:nvPr/>
        </p:nvSpPr>
        <p:spPr>
          <a:xfrm>
            <a:off x="48110" y="0"/>
            <a:ext cx="5269562" cy="2862322"/>
          </a:xfrm>
          <a:prstGeom prst="rect">
            <a:avLst/>
          </a:prstGeom>
        </p:spPr>
        <p:txBody>
          <a:bodyPr wrap="square">
            <a:spAutoFit/>
          </a:bodyPr>
          <a:lstStyle/>
          <a:p>
            <a:r>
              <a:rPr lang="en-GB" altLang="zh-CN" sz="3600" dirty="0"/>
              <a:t>All PEAM members can engage in spiritual sharing through social media. They can also gather periodically for retreats or formation.</a:t>
            </a:r>
            <a:endParaRPr lang="zh-CN" altLang="zh-CN" sz="3600" dirty="0"/>
          </a:p>
        </p:txBody>
      </p:sp>
      <p:pic>
        <p:nvPicPr>
          <p:cNvPr id="3" name="圖片 2" descr="一張含有 室內, 地板, 牆, 個人 的圖片&#10;&#10;描述是以非常高的可信度產生">
            <a:extLst>
              <a:ext uri="{FF2B5EF4-FFF2-40B4-BE49-F238E27FC236}">
                <a16:creationId xmlns:a16="http://schemas.microsoft.com/office/drawing/2014/main" xmlns="" id="{347FBFE0-AC44-4215-B16F-14C6AD151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569" y="179615"/>
            <a:ext cx="3608030" cy="2400980"/>
          </a:xfrm>
          <a:prstGeom prst="rect">
            <a:avLst/>
          </a:prstGeom>
        </p:spPr>
      </p:pic>
      <p:sp>
        <p:nvSpPr>
          <p:cNvPr id="4" name="矩形 3">
            <a:extLst>
              <a:ext uri="{FF2B5EF4-FFF2-40B4-BE49-F238E27FC236}">
                <a16:creationId xmlns:a16="http://schemas.microsoft.com/office/drawing/2014/main" xmlns="" id="{CB0D020E-9E1F-4978-8D62-06547316F68E}"/>
              </a:ext>
            </a:extLst>
          </p:cNvPr>
          <p:cNvSpPr/>
          <p:nvPr/>
        </p:nvSpPr>
        <p:spPr>
          <a:xfrm>
            <a:off x="2839131" y="3003778"/>
            <a:ext cx="6270171" cy="3785652"/>
          </a:xfrm>
          <a:prstGeom prst="rect">
            <a:avLst/>
          </a:prstGeom>
        </p:spPr>
        <p:txBody>
          <a:bodyPr wrap="square">
            <a:spAutoFit/>
          </a:bodyPr>
          <a:lstStyle/>
          <a:p>
            <a:r>
              <a:rPr lang="en-GB" altLang="zh-CN" sz="3000" kern="100" dirty="0">
                <a:solidFill>
                  <a:srgbClr val="00000A"/>
                </a:solidFill>
                <a:latin typeface="Calibri" panose="020F0502020204030204" pitchFamily="34" charset="0"/>
                <a:ea typeface="新細明體" panose="02020500000000000000" pitchFamily="18" charset="-120"/>
              </a:rPr>
              <a:t>Any dioceses, parishes, religious communities, academic institutes, organisations or individuals who joined PEAM but do not follow its spirituality and charism, or in the name of PEAM facilitate activities unrelated to Perpetual Eucharistic Adoration, should withdraw from PEAM.</a:t>
            </a:r>
            <a:endParaRPr lang="zh-CN" altLang="en-US" sz="3000" dirty="0"/>
          </a:p>
        </p:txBody>
      </p:sp>
      <p:pic>
        <p:nvPicPr>
          <p:cNvPr id="7" name="圖片 6" descr="一張含有 草, 樹, 室外, 個人 的圖片&#10;&#10;描述是以非常高的可信度產生">
            <a:extLst>
              <a:ext uri="{FF2B5EF4-FFF2-40B4-BE49-F238E27FC236}">
                <a16:creationId xmlns:a16="http://schemas.microsoft.com/office/drawing/2014/main" xmlns="" id="{EA8F2A2C-FD3B-43AB-888B-B2FF54053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1" y="3901847"/>
            <a:ext cx="2628900" cy="1743075"/>
          </a:xfrm>
          <a:prstGeom prst="rect">
            <a:avLst/>
          </a:prstGeom>
        </p:spPr>
      </p:pic>
    </p:spTree>
    <p:extLst>
      <p:ext uri="{BB962C8B-B14F-4D97-AF65-F5344CB8AC3E}">
        <p14:creationId xmlns:p14="http://schemas.microsoft.com/office/powerpoint/2010/main" val="38173221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E2AD4FC-C81E-4BAA-8428-9B3667A1CB76}"/>
              </a:ext>
            </a:extLst>
          </p:cNvPr>
          <p:cNvSpPr/>
          <p:nvPr/>
        </p:nvSpPr>
        <p:spPr>
          <a:xfrm>
            <a:off x="348176" y="4643476"/>
            <a:ext cx="8447648" cy="861774"/>
          </a:xfrm>
          <a:prstGeom prst="rect">
            <a:avLst/>
          </a:prstGeom>
          <a:solidFill>
            <a:schemeClr val="accent4">
              <a:lumMod val="40000"/>
              <a:lumOff val="60000"/>
            </a:schemeClr>
          </a:solidFill>
        </p:spPr>
        <p:txBody>
          <a:bodyPr wrap="square">
            <a:spAutoFit/>
          </a:bodyPr>
          <a:lstStyle/>
          <a:p>
            <a:pPr algn="ctr"/>
            <a:r>
              <a:rPr lang="en-US" altLang="zh-CN" sz="5000" b="1" dirty="0">
                <a:solidFill>
                  <a:srgbClr val="FF0000"/>
                </a:solidFill>
                <a:effectLst>
                  <a:outerShdw blurRad="38100" dist="38100" dir="2700000" algn="tl">
                    <a:srgbClr val="000000">
                      <a:alpha val="43137"/>
                    </a:srgbClr>
                  </a:outerShdw>
                </a:effectLst>
              </a:rPr>
              <a:t>PEAM prayers</a:t>
            </a:r>
            <a:endParaRPr lang="zh-CN" altLang="zh-CN" sz="5000" b="1" i="1" kern="100" dirty="0">
              <a:solidFill>
                <a:srgbClr val="FF0000"/>
              </a:solidFill>
              <a:effectLst>
                <a:outerShdw blurRad="38100" dist="38100" dir="2700000" algn="tl">
                  <a:srgbClr val="000000">
                    <a:alpha val="43137"/>
                  </a:srgbClr>
                </a:outerShdw>
              </a:effectLst>
              <a:ea typeface="新細明體" panose="02020500000000000000" pitchFamily="18" charset="-120"/>
              <a:cs typeface="Lucida Sans" panose="020B0602030504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5887" y="365589"/>
            <a:ext cx="3321517" cy="42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4883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754EFC9-7B9D-49F4-88BD-100EC34F12BF}"/>
              </a:ext>
            </a:extLst>
          </p:cNvPr>
          <p:cNvSpPr>
            <a:spLocks noGrp="1"/>
          </p:cNvSpPr>
          <p:nvPr>
            <p:ph idx="1"/>
          </p:nvPr>
        </p:nvSpPr>
        <p:spPr>
          <a:xfrm>
            <a:off x="191861" y="1276410"/>
            <a:ext cx="8760278" cy="5383162"/>
          </a:xfrm>
        </p:spPr>
        <p:txBody>
          <a:bodyPr>
            <a:noAutofit/>
          </a:bodyPr>
          <a:lstStyle/>
          <a:p>
            <a:pPr marL="0" indent="0" algn="ctr">
              <a:lnSpc>
                <a:spcPct val="100000"/>
              </a:lnSpc>
              <a:buNone/>
            </a:pPr>
            <a:r>
              <a:rPr lang="zh-CN" altLang="zh-CN" sz="3600" b="1" dirty="0"/>
              <a:t>I (_______) </a:t>
            </a:r>
            <a:r>
              <a:rPr lang="en-GB" altLang="zh-CN" sz="3600" b="1" dirty="0"/>
              <a:t>profoundly grateful for the abundant blessings from the Eucharist</a:t>
            </a:r>
            <a:r>
              <a:rPr lang="zh-CN" altLang="zh-CN" sz="3600" b="1" dirty="0"/>
              <a:t>, pledge to remain faithful to my commitment of Eucharistic Adoration and to pray fervently in front of the Most Holy Blessed Sacrament for the youth to stay pure in body, heart and spirit, for sinners and the world to repent and believe in the gospel, and for the sanctification of the Church and the clergy.</a:t>
            </a:r>
            <a:endParaRPr lang="zh-CN" altLang="en-US" sz="3600" b="1" dirty="0">
              <a:ea typeface="標楷體" panose="03000509000000000000" pitchFamily="65" charset="-120"/>
            </a:endParaRPr>
          </a:p>
        </p:txBody>
      </p:sp>
      <p:sp>
        <p:nvSpPr>
          <p:cNvPr id="4" name="Rectangle 5">
            <a:extLst>
              <a:ext uri="{FF2B5EF4-FFF2-40B4-BE49-F238E27FC236}">
                <a16:creationId xmlns:a16="http://schemas.microsoft.com/office/drawing/2014/main" xmlns="" id="{54A13156-E8E3-47FF-965D-0C1D7AA709A7}"/>
              </a:ext>
            </a:extLst>
          </p:cNvPr>
          <p:cNvSpPr>
            <a:spLocks noChangeArrowheads="1"/>
          </p:cNvSpPr>
          <p:nvPr/>
        </p:nvSpPr>
        <p:spPr bwMode="auto">
          <a:xfrm>
            <a:off x="2827446" y="72158"/>
            <a:ext cx="31625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3600" b="1" i="0" u="none" strike="noStrike" cap="none" normalizeH="0" baseline="0" dirty="0">
                <a:ln>
                  <a:noFill/>
                </a:ln>
                <a:solidFill>
                  <a:srgbClr val="ED7D31"/>
                </a:solidFill>
                <a:effectLst>
                  <a:outerShdw blurRad="38100" dist="38100" dir="2700000" algn="tl">
                    <a:srgbClr val="000000">
                      <a:alpha val="43137"/>
                    </a:srgbClr>
                  </a:outerShdw>
                </a:effectLst>
                <a:latin typeface="Calibri" panose="020F0502020204030204" pitchFamily="34" charset="0"/>
                <a:ea typeface="DFLiSong-Bd"/>
                <a:cs typeface="Calibri" panose="020F0502020204030204" pitchFamily="34" charset="0"/>
              </a:rPr>
              <a:t>PEAM Pledge</a:t>
            </a:r>
            <a:endParaRPr kumimoji="0" lang="en-US" altLang="zh-CN" sz="400" b="1" i="0" u="none" strike="noStrike" cap="none" normalizeH="0" baseline="0" dirty="0">
              <a:ln>
                <a:noFill/>
              </a:ln>
              <a:solidFill>
                <a:schemeClr val="tx1"/>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grpSp>
        <p:nvGrpSpPr>
          <p:cNvPr id="6" name="Group 98">
            <a:extLst>
              <a:ext uri="{FF2B5EF4-FFF2-40B4-BE49-F238E27FC236}">
                <a16:creationId xmlns:a16="http://schemas.microsoft.com/office/drawing/2014/main" xmlns="" id="{6F40AC01-F384-44A0-A90E-A57E7BBF25A7}"/>
              </a:ext>
            </a:extLst>
          </p:cNvPr>
          <p:cNvGrpSpPr/>
          <p:nvPr/>
        </p:nvGrpSpPr>
        <p:grpSpPr>
          <a:xfrm>
            <a:off x="1752509" y="663721"/>
            <a:ext cx="5127263" cy="331767"/>
            <a:chOff x="0" y="0"/>
            <a:chExt cx="5492750" cy="374650"/>
          </a:xfrm>
        </p:grpSpPr>
        <p:pic>
          <p:nvPicPr>
            <p:cNvPr id="7" name="Picture 99" descr="A picture containing device&#10;&#10;Description generated with high confidence">
              <a:extLst>
                <a:ext uri="{FF2B5EF4-FFF2-40B4-BE49-F238E27FC236}">
                  <a16:creationId xmlns:a16="http://schemas.microsoft.com/office/drawing/2014/main" xmlns="" id="{DAD6978C-FE4A-40AD-86E8-AF6E46F3DC12}"/>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0" y="120650"/>
              <a:ext cx="2552700" cy="171450"/>
            </a:xfrm>
            <a:prstGeom prst="rect">
              <a:avLst/>
            </a:prstGeom>
            <a:ln>
              <a:noFill/>
            </a:ln>
            <a:extLst>
              <a:ext uri="{53640926-AAD7-44D8-BBD7-CCE9431645EC}">
                <a14:shadowObscured xmlns:a14="http://schemas.microsoft.com/office/drawing/2010/main"/>
              </a:ext>
            </a:extLst>
          </p:spPr>
        </p:pic>
        <p:pic>
          <p:nvPicPr>
            <p:cNvPr id="8" name="Picture 100" descr="A close up of a logo&#10;&#10;Description generated with very high confidence">
              <a:extLst>
                <a:ext uri="{FF2B5EF4-FFF2-40B4-BE49-F238E27FC236}">
                  <a16:creationId xmlns:a16="http://schemas.microsoft.com/office/drawing/2014/main" xmlns="" id="{49A64C9E-82BB-4DCB-B55A-B8420F21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0"/>
            <a:stretch/>
          </p:blipFill>
          <p:spPr bwMode="auto">
            <a:xfrm>
              <a:off x="2616200" y="0"/>
              <a:ext cx="292100" cy="374650"/>
            </a:xfrm>
            <a:prstGeom prst="rect">
              <a:avLst/>
            </a:prstGeom>
            <a:ln>
              <a:noFill/>
            </a:ln>
            <a:extLst>
              <a:ext uri="{53640926-AAD7-44D8-BBD7-CCE9431645EC}">
                <a14:shadowObscured xmlns:a14="http://schemas.microsoft.com/office/drawing/2010/main"/>
              </a:ext>
            </a:extLst>
          </p:spPr>
        </p:pic>
        <p:pic>
          <p:nvPicPr>
            <p:cNvPr id="9" name="Picture 101" descr="A picture containing device&#10;&#10;Description generated with high confidence">
              <a:extLst>
                <a:ext uri="{FF2B5EF4-FFF2-40B4-BE49-F238E27FC236}">
                  <a16:creationId xmlns:a16="http://schemas.microsoft.com/office/drawing/2014/main" xmlns="" id="{EF101E60-D25E-46B2-AA23-39727F3487E3}"/>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2940050" y="120650"/>
              <a:ext cx="2552700" cy="171450"/>
            </a:xfrm>
            <a:prstGeom prst="rect">
              <a:avLst/>
            </a:prstGeom>
            <a:ln>
              <a:noFill/>
            </a:ln>
            <a:extLst>
              <a:ext uri="{53640926-AAD7-44D8-BBD7-CCE9431645EC}">
                <a14:shadowObscured xmlns:a14="http://schemas.microsoft.com/office/drawing/2010/main"/>
              </a:ext>
            </a:extLst>
          </p:spPr>
        </p:pic>
      </p:grpSp>
      <p:sp>
        <p:nvSpPr>
          <p:cNvPr id="10" name="Rectangle 6">
            <a:extLst>
              <a:ext uri="{FF2B5EF4-FFF2-40B4-BE49-F238E27FC236}">
                <a16:creationId xmlns:a16="http://schemas.microsoft.com/office/drawing/2014/main" xmlns="" id="{F3238333-2AF7-43A2-A35E-F5A3653C2B0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7189393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754EFC9-7B9D-49F4-88BD-100EC34F12BF}"/>
              </a:ext>
            </a:extLst>
          </p:cNvPr>
          <p:cNvSpPr>
            <a:spLocks noGrp="1"/>
          </p:cNvSpPr>
          <p:nvPr>
            <p:ph idx="1"/>
          </p:nvPr>
        </p:nvSpPr>
        <p:spPr>
          <a:xfrm>
            <a:off x="191861" y="1124010"/>
            <a:ext cx="8760278" cy="5383162"/>
          </a:xfrm>
        </p:spPr>
        <p:txBody>
          <a:bodyPr>
            <a:noAutofit/>
          </a:bodyPr>
          <a:lstStyle/>
          <a:p>
            <a:pPr marL="0" indent="0" algn="ctr">
              <a:lnSpc>
                <a:spcPct val="100000"/>
              </a:lnSpc>
              <a:buNone/>
            </a:pPr>
            <a:r>
              <a:rPr lang="zh-CN" altLang="zh-CN" sz="4000" dirty="0"/>
              <a:t>Lord, hide me in Your most holy Eucharistic Heart, let me drink from the fountain of mercy gushing from Your pierced heart, and empower me to persist in my commitment to promoting the study of the Word, worshiping the Eucharist, and serving as a channel of Your merciful love.  Amen.</a:t>
            </a:r>
            <a:endParaRPr lang="zh-CN" altLang="en-US" sz="4000" b="1" dirty="0">
              <a:ea typeface="標楷體" panose="03000509000000000000" pitchFamily="65" charset="-120"/>
            </a:endParaRPr>
          </a:p>
        </p:txBody>
      </p:sp>
      <p:sp>
        <p:nvSpPr>
          <p:cNvPr id="4" name="Rectangle 5">
            <a:extLst>
              <a:ext uri="{FF2B5EF4-FFF2-40B4-BE49-F238E27FC236}">
                <a16:creationId xmlns:a16="http://schemas.microsoft.com/office/drawing/2014/main" xmlns="" id="{54A13156-E8E3-47FF-965D-0C1D7AA709A7}"/>
              </a:ext>
            </a:extLst>
          </p:cNvPr>
          <p:cNvSpPr>
            <a:spLocks noChangeArrowheads="1"/>
          </p:cNvSpPr>
          <p:nvPr/>
        </p:nvSpPr>
        <p:spPr bwMode="auto">
          <a:xfrm>
            <a:off x="2827446" y="72158"/>
            <a:ext cx="31625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3600" b="1" i="0" u="none" strike="noStrike" cap="none" normalizeH="0" baseline="0" dirty="0">
                <a:ln>
                  <a:noFill/>
                </a:ln>
                <a:solidFill>
                  <a:srgbClr val="ED7D31"/>
                </a:solidFill>
                <a:effectLst>
                  <a:outerShdw blurRad="38100" dist="38100" dir="2700000" algn="tl">
                    <a:srgbClr val="000000">
                      <a:alpha val="43137"/>
                    </a:srgbClr>
                  </a:outerShdw>
                </a:effectLst>
                <a:latin typeface="Calibri" panose="020F0502020204030204" pitchFamily="34" charset="0"/>
                <a:ea typeface="DFLiSong-Bd"/>
                <a:cs typeface="Calibri" panose="020F0502020204030204" pitchFamily="34" charset="0"/>
              </a:rPr>
              <a:t>PEAM Pledge</a:t>
            </a:r>
            <a:endParaRPr kumimoji="0" lang="en-US" altLang="zh-CN" sz="400" b="1" i="0" u="none" strike="noStrike" cap="none" normalizeH="0" baseline="0" dirty="0">
              <a:ln>
                <a:noFill/>
              </a:ln>
              <a:solidFill>
                <a:schemeClr val="tx1"/>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grpSp>
        <p:nvGrpSpPr>
          <p:cNvPr id="6" name="Group 98">
            <a:extLst>
              <a:ext uri="{FF2B5EF4-FFF2-40B4-BE49-F238E27FC236}">
                <a16:creationId xmlns:a16="http://schemas.microsoft.com/office/drawing/2014/main" xmlns="" id="{6F40AC01-F384-44A0-A90E-A57E7BBF25A7}"/>
              </a:ext>
            </a:extLst>
          </p:cNvPr>
          <p:cNvGrpSpPr/>
          <p:nvPr/>
        </p:nvGrpSpPr>
        <p:grpSpPr>
          <a:xfrm>
            <a:off x="1752509" y="663721"/>
            <a:ext cx="5127263" cy="331767"/>
            <a:chOff x="0" y="0"/>
            <a:chExt cx="5492750" cy="374650"/>
          </a:xfrm>
        </p:grpSpPr>
        <p:pic>
          <p:nvPicPr>
            <p:cNvPr id="7" name="Picture 99" descr="A picture containing device&#10;&#10;Description generated with high confidence">
              <a:extLst>
                <a:ext uri="{FF2B5EF4-FFF2-40B4-BE49-F238E27FC236}">
                  <a16:creationId xmlns:a16="http://schemas.microsoft.com/office/drawing/2014/main" xmlns="" id="{DAD6978C-FE4A-40AD-86E8-AF6E46F3DC12}"/>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0" y="120650"/>
              <a:ext cx="2552700" cy="171450"/>
            </a:xfrm>
            <a:prstGeom prst="rect">
              <a:avLst/>
            </a:prstGeom>
            <a:ln>
              <a:noFill/>
            </a:ln>
            <a:extLst>
              <a:ext uri="{53640926-AAD7-44D8-BBD7-CCE9431645EC}">
                <a14:shadowObscured xmlns:a14="http://schemas.microsoft.com/office/drawing/2010/main"/>
              </a:ext>
            </a:extLst>
          </p:spPr>
        </p:pic>
        <p:pic>
          <p:nvPicPr>
            <p:cNvPr id="8" name="Picture 100" descr="A close up of a logo&#10;&#10;Description generated with very high confidence">
              <a:extLst>
                <a:ext uri="{FF2B5EF4-FFF2-40B4-BE49-F238E27FC236}">
                  <a16:creationId xmlns:a16="http://schemas.microsoft.com/office/drawing/2014/main" xmlns="" id="{49A64C9E-82BB-4DCB-B55A-B8420F21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0"/>
            <a:stretch/>
          </p:blipFill>
          <p:spPr bwMode="auto">
            <a:xfrm>
              <a:off x="2616200" y="0"/>
              <a:ext cx="292100" cy="374650"/>
            </a:xfrm>
            <a:prstGeom prst="rect">
              <a:avLst/>
            </a:prstGeom>
            <a:ln>
              <a:noFill/>
            </a:ln>
            <a:extLst>
              <a:ext uri="{53640926-AAD7-44D8-BBD7-CCE9431645EC}">
                <a14:shadowObscured xmlns:a14="http://schemas.microsoft.com/office/drawing/2010/main"/>
              </a:ext>
            </a:extLst>
          </p:spPr>
        </p:pic>
        <p:pic>
          <p:nvPicPr>
            <p:cNvPr id="9" name="Picture 101" descr="A picture containing device&#10;&#10;Description generated with high confidence">
              <a:extLst>
                <a:ext uri="{FF2B5EF4-FFF2-40B4-BE49-F238E27FC236}">
                  <a16:creationId xmlns:a16="http://schemas.microsoft.com/office/drawing/2014/main" xmlns="" id="{EF101E60-D25E-46B2-AA23-39727F3487E3}"/>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2940050" y="120650"/>
              <a:ext cx="2552700" cy="171450"/>
            </a:xfrm>
            <a:prstGeom prst="rect">
              <a:avLst/>
            </a:prstGeom>
            <a:ln>
              <a:noFill/>
            </a:ln>
            <a:extLst>
              <a:ext uri="{53640926-AAD7-44D8-BBD7-CCE9431645EC}">
                <a14:shadowObscured xmlns:a14="http://schemas.microsoft.com/office/drawing/2010/main"/>
              </a:ext>
            </a:extLst>
          </p:spPr>
        </p:pic>
      </p:grpSp>
      <p:sp>
        <p:nvSpPr>
          <p:cNvPr id="10" name="Rectangle 6">
            <a:extLst>
              <a:ext uri="{FF2B5EF4-FFF2-40B4-BE49-F238E27FC236}">
                <a16:creationId xmlns:a16="http://schemas.microsoft.com/office/drawing/2014/main" xmlns="" id="{F3238333-2AF7-43A2-A35E-F5A3653C2B0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2182586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754EFC9-7B9D-49F4-88BD-100EC34F12BF}"/>
              </a:ext>
            </a:extLst>
          </p:cNvPr>
          <p:cNvSpPr>
            <a:spLocks noGrp="1"/>
          </p:cNvSpPr>
          <p:nvPr>
            <p:ph idx="1"/>
          </p:nvPr>
        </p:nvSpPr>
        <p:spPr>
          <a:xfrm>
            <a:off x="191861" y="1544785"/>
            <a:ext cx="8760278" cy="2691432"/>
          </a:xfrm>
        </p:spPr>
        <p:txBody>
          <a:bodyPr>
            <a:noAutofit/>
          </a:bodyPr>
          <a:lstStyle/>
          <a:p>
            <a:pPr marL="0" indent="0" algn="ctr">
              <a:lnSpc>
                <a:spcPct val="100000"/>
              </a:lnSpc>
              <a:buNone/>
            </a:pPr>
            <a:r>
              <a:rPr lang="en-GB" altLang="zh-CN" sz="4000" dirty="0"/>
              <a:t>My God, I believe, I adore, I hope, </a:t>
            </a:r>
          </a:p>
          <a:p>
            <a:pPr marL="0" indent="0" algn="ctr">
              <a:lnSpc>
                <a:spcPct val="100000"/>
              </a:lnSpc>
              <a:buNone/>
            </a:pPr>
            <a:r>
              <a:rPr lang="en-GB" altLang="zh-CN" sz="4000" dirty="0"/>
              <a:t>and I love You! I beg pardon for those who do not believe, do not adore, </a:t>
            </a:r>
          </a:p>
          <a:p>
            <a:pPr marL="0" indent="0" algn="ctr">
              <a:lnSpc>
                <a:spcPct val="100000"/>
              </a:lnSpc>
              <a:buNone/>
            </a:pPr>
            <a:r>
              <a:rPr lang="en-GB" altLang="zh-CN" sz="4000" dirty="0"/>
              <a:t>do not hope, and do not love You.</a:t>
            </a:r>
            <a:endParaRPr lang="zh-CN" altLang="en-US" sz="4000" b="1" dirty="0">
              <a:ea typeface="標楷體" panose="03000509000000000000" pitchFamily="65" charset="-120"/>
            </a:endParaRPr>
          </a:p>
        </p:txBody>
      </p:sp>
      <p:sp>
        <p:nvSpPr>
          <p:cNvPr id="4" name="Rectangle 5">
            <a:extLst>
              <a:ext uri="{FF2B5EF4-FFF2-40B4-BE49-F238E27FC236}">
                <a16:creationId xmlns:a16="http://schemas.microsoft.com/office/drawing/2014/main" xmlns="" id="{54A13156-E8E3-47FF-965D-0C1D7AA709A7}"/>
              </a:ext>
            </a:extLst>
          </p:cNvPr>
          <p:cNvSpPr>
            <a:spLocks noChangeArrowheads="1"/>
          </p:cNvSpPr>
          <p:nvPr/>
        </p:nvSpPr>
        <p:spPr bwMode="auto">
          <a:xfrm>
            <a:off x="2799511" y="0"/>
            <a:ext cx="31857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zh-CN" sz="4000" b="1" dirty="0">
                <a:solidFill>
                  <a:srgbClr val="FF6600"/>
                </a:solidFill>
                <a:effectLst>
                  <a:outerShdw blurRad="38100" dist="38100" dir="2700000" algn="tl">
                    <a:srgbClr val="000000">
                      <a:alpha val="43137"/>
                    </a:srgbClr>
                  </a:outerShdw>
                </a:effectLst>
              </a:rPr>
              <a:t>Angel’s Prayer</a:t>
            </a:r>
            <a:endParaRPr kumimoji="0" lang="en-US" altLang="zh-CN" sz="4000" b="1" i="0" u="none" strike="noStrike" cap="none" normalizeH="0" baseline="0" dirty="0">
              <a:ln>
                <a:noFill/>
              </a:ln>
              <a:solidFill>
                <a:srgbClr val="FF6600"/>
              </a:solidFill>
              <a:effectLst>
                <a:outerShdw blurRad="38100" dist="38100" dir="2700000" algn="tl">
                  <a:srgbClr val="000000">
                    <a:alpha val="43137"/>
                  </a:srgbClr>
                </a:outerShdw>
              </a:effectLst>
            </a:endParaRPr>
          </a:p>
        </p:txBody>
      </p:sp>
      <p:grpSp>
        <p:nvGrpSpPr>
          <p:cNvPr id="6" name="Group 98">
            <a:extLst>
              <a:ext uri="{FF2B5EF4-FFF2-40B4-BE49-F238E27FC236}">
                <a16:creationId xmlns:a16="http://schemas.microsoft.com/office/drawing/2014/main" xmlns="" id="{6F40AC01-F384-44A0-A90E-A57E7BBF25A7}"/>
              </a:ext>
            </a:extLst>
          </p:cNvPr>
          <p:cNvGrpSpPr/>
          <p:nvPr/>
        </p:nvGrpSpPr>
        <p:grpSpPr>
          <a:xfrm>
            <a:off x="1752509" y="663721"/>
            <a:ext cx="5127263" cy="331767"/>
            <a:chOff x="0" y="0"/>
            <a:chExt cx="5492750" cy="374650"/>
          </a:xfrm>
        </p:grpSpPr>
        <p:pic>
          <p:nvPicPr>
            <p:cNvPr id="7" name="Picture 99" descr="A picture containing device&#10;&#10;Description generated with high confidence">
              <a:extLst>
                <a:ext uri="{FF2B5EF4-FFF2-40B4-BE49-F238E27FC236}">
                  <a16:creationId xmlns:a16="http://schemas.microsoft.com/office/drawing/2014/main" xmlns="" id="{DAD6978C-FE4A-40AD-86E8-AF6E46F3DC12}"/>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0" y="120650"/>
              <a:ext cx="2552700" cy="171450"/>
            </a:xfrm>
            <a:prstGeom prst="rect">
              <a:avLst/>
            </a:prstGeom>
            <a:ln>
              <a:noFill/>
            </a:ln>
            <a:extLst>
              <a:ext uri="{53640926-AAD7-44D8-BBD7-CCE9431645EC}">
                <a14:shadowObscured xmlns:a14="http://schemas.microsoft.com/office/drawing/2010/main"/>
              </a:ext>
            </a:extLst>
          </p:spPr>
        </p:pic>
        <p:pic>
          <p:nvPicPr>
            <p:cNvPr id="8" name="Picture 100" descr="A close up of a logo&#10;&#10;Description generated with very high confidence">
              <a:extLst>
                <a:ext uri="{FF2B5EF4-FFF2-40B4-BE49-F238E27FC236}">
                  <a16:creationId xmlns:a16="http://schemas.microsoft.com/office/drawing/2014/main" xmlns="" id="{49A64C9E-82BB-4DCB-B55A-B8420F21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0"/>
            <a:stretch/>
          </p:blipFill>
          <p:spPr bwMode="auto">
            <a:xfrm>
              <a:off x="2616200" y="0"/>
              <a:ext cx="292100" cy="374650"/>
            </a:xfrm>
            <a:prstGeom prst="rect">
              <a:avLst/>
            </a:prstGeom>
            <a:ln>
              <a:noFill/>
            </a:ln>
            <a:extLst>
              <a:ext uri="{53640926-AAD7-44D8-BBD7-CCE9431645EC}">
                <a14:shadowObscured xmlns:a14="http://schemas.microsoft.com/office/drawing/2010/main"/>
              </a:ext>
            </a:extLst>
          </p:spPr>
        </p:pic>
        <p:pic>
          <p:nvPicPr>
            <p:cNvPr id="9" name="Picture 101" descr="A picture containing device&#10;&#10;Description generated with high confidence">
              <a:extLst>
                <a:ext uri="{FF2B5EF4-FFF2-40B4-BE49-F238E27FC236}">
                  <a16:creationId xmlns:a16="http://schemas.microsoft.com/office/drawing/2014/main" xmlns="" id="{EF101E60-D25E-46B2-AA23-39727F3487E3}"/>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2940050" y="120650"/>
              <a:ext cx="2552700" cy="171450"/>
            </a:xfrm>
            <a:prstGeom prst="rect">
              <a:avLst/>
            </a:prstGeom>
            <a:ln>
              <a:noFill/>
            </a:ln>
            <a:extLst>
              <a:ext uri="{53640926-AAD7-44D8-BBD7-CCE9431645EC}">
                <a14:shadowObscured xmlns:a14="http://schemas.microsoft.com/office/drawing/2010/main"/>
              </a:ext>
            </a:extLst>
          </p:spPr>
        </p:pic>
      </p:grpSp>
      <p:sp>
        <p:nvSpPr>
          <p:cNvPr id="10" name="Rectangle 6">
            <a:extLst>
              <a:ext uri="{FF2B5EF4-FFF2-40B4-BE49-F238E27FC236}">
                <a16:creationId xmlns:a16="http://schemas.microsoft.com/office/drawing/2014/main" xmlns="" id="{F3238333-2AF7-43A2-A35E-F5A3653C2B0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7764098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754EFC9-7B9D-49F4-88BD-100EC34F12BF}"/>
              </a:ext>
            </a:extLst>
          </p:cNvPr>
          <p:cNvSpPr>
            <a:spLocks noGrp="1"/>
          </p:cNvSpPr>
          <p:nvPr>
            <p:ph idx="1"/>
          </p:nvPr>
        </p:nvSpPr>
        <p:spPr>
          <a:xfrm>
            <a:off x="191861" y="1183977"/>
            <a:ext cx="8760278" cy="5454719"/>
          </a:xfrm>
        </p:spPr>
        <p:txBody>
          <a:bodyPr>
            <a:noAutofit/>
          </a:bodyPr>
          <a:lstStyle/>
          <a:p>
            <a:pPr marL="0" indent="0" algn="ctr">
              <a:lnSpc>
                <a:spcPct val="100000"/>
              </a:lnSpc>
              <a:buNone/>
            </a:pPr>
            <a:r>
              <a:rPr lang="en-GB" altLang="zh-CN" sz="3600" b="1" dirty="0"/>
              <a:t>O </a:t>
            </a:r>
            <a:r>
              <a:rPr lang="en-GB" altLang="zh-CN" sz="3600" b="1" dirty="0" smtClean="0"/>
              <a:t>my God, I believe, I adore, I hope and </a:t>
            </a:r>
          </a:p>
          <a:p>
            <a:pPr marL="0" indent="0" algn="ctr">
              <a:lnSpc>
                <a:spcPct val="100000"/>
              </a:lnSpc>
              <a:buNone/>
            </a:pPr>
            <a:r>
              <a:rPr lang="en-GB" altLang="zh-CN" sz="3600" b="1" dirty="0" smtClean="0"/>
              <a:t>I love you. I beg your pardon </a:t>
            </a:r>
          </a:p>
          <a:p>
            <a:pPr marL="0" indent="0" algn="ctr">
              <a:lnSpc>
                <a:spcPct val="100000"/>
              </a:lnSpc>
              <a:buNone/>
            </a:pPr>
            <a:r>
              <a:rPr lang="en-GB" altLang="zh-CN" sz="3600" b="1" dirty="0" smtClean="0"/>
              <a:t>for those who do not believe, </a:t>
            </a:r>
          </a:p>
          <a:p>
            <a:pPr marL="0" indent="0" algn="ctr">
              <a:lnSpc>
                <a:spcPct val="100000"/>
              </a:lnSpc>
              <a:buNone/>
            </a:pPr>
            <a:r>
              <a:rPr lang="en-GB" altLang="zh-CN" sz="3600" b="1" dirty="0" smtClean="0"/>
              <a:t>do not adore, do not hope </a:t>
            </a:r>
          </a:p>
          <a:p>
            <a:pPr marL="0" indent="0" algn="ctr">
              <a:lnSpc>
                <a:spcPct val="100000"/>
              </a:lnSpc>
              <a:buNone/>
            </a:pPr>
            <a:r>
              <a:rPr lang="en-GB" altLang="zh-CN" sz="3600" b="1" dirty="0" smtClean="0"/>
              <a:t>and do not love you. </a:t>
            </a:r>
          </a:p>
          <a:p>
            <a:pPr marL="0" indent="0" algn="ctr">
              <a:lnSpc>
                <a:spcPct val="100000"/>
              </a:lnSpc>
              <a:buNone/>
            </a:pPr>
            <a:r>
              <a:rPr lang="en-GB" altLang="zh-CN" sz="3600" b="1" dirty="0" smtClean="0"/>
              <a:t>O most Holy Trinity, Father, Son</a:t>
            </a:r>
          </a:p>
          <a:p>
            <a:pPr marL="0" indent="0" algn="ctr">
              <a:lnSpc>
                <a:spcPct val="100000"/>
              </a:lnSpc>
              <a:buNone/>
            </a:pPr>
            <a:r>
              <a:rPr lang="en-GB" altLang="zh-CN" sz="3600" b="1" dirty="0" smtClean="0"/>
              <a:t> and Holy Spirit, I adore </a:t>
            </a:r>
            <a:r>
              <a:rPr lang="en-GB" altLang="zh-CN" sz="3600" b="1" dirty="0" smtClean="0"/>
              <a:t>You </a:t>
            </a:r>
            <a:r>
              <a:rPr lang="en-GB" altLang="zh-CN" sz="3600" b="1" dirty="0"/>
              <a:t>profoundly</a:t>
            </a:r>
            <a:r>
              <a:rPr lang="en-GB" altLang="zh-CN" sz="3600" dirty="0"/>
              <a:t>. </a:t>
            </a:r>
            <a:r>
              <a:rPr lang="en-GB" altLang="zh-CN" sz="3600" i="1" dirty="0" smtClean="0">
                <a:solidFill>
                  <a:srgbClr val="FF0000"/>
                </a:solidFill>
              </a:rPr>
              <a:t>(bow)</a:t>
            </a:r>
          </a:p>
        </p:txBody>
      </p:sp>
      <p:sp>
        <p:nvSpPr>
          <p:cNvPr id="4" name="Rectangle 5">
            <a:extLst>
              <a:ext uri="{FF2B5EF4-FFF2-40B4-BE49-F238E27FC236}">
                <a16:creationId xmlns:a16="http://schemas.microsoft.com/office/drawing/2014/main" xmlns="" id="{54A13156-E8E3-47FF-965D-0C1D7AA709A7}"/>
              </a:ext>
            </a:extLst>
          </p:cNvPr>
          <p:cNvSpPr>
            <a:spLocks noChangeArrowheads="1"/>
          </p:cNvSpPr>
          <p:nvPr/>
        </p:nvSpPr>
        <p:spPr bwMode="auto">
          <a:xfrm>
            <a:off x="2799511" y="0"/>
            <a:ext cx="31857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zh-CN" sz="4000" b="1" dirty="0">
                <a:solidFill>
                  <a:srgbClr val="FF6600"/>
                </a:solidFill>
                <a:effectLst>
                  <a:outerShdw blurRad="38100" dist="38100" dir="2700000" algn="tl">
                    <a:srgbClr val="000000">
                      <a:alpha val="43137"/>
                    </a:srgbClr>
                  </a:outerShdw>
                </a:effectLst>
              </a:rPr>
              <a:t>Angel’s Prayer</a:t>
            </a:r>
            <a:endParaRPr kumimoji="0" lang="en-US" altLang="zh-CN" sz="4000" b="1" i="0" u="none" strike="noStrike" cap="none" normalizeH="0" baseline="0" dirty="0">
              <a:ln>
                <a:noFill/>
              </a:ln>
              <a:solidFill>
                <a:srgbClr val="FF6600"/>
              </a:solidFill>
              <a:effectLst>
                <a:outerShdw blurRad="38100" dist="38100" dir="2700000" algn="tl">
                  <a:srgbClr val="000000">
                    <a:alpha val="43137"/>
                  </a:srgbClr>
                </a:outerShdw>
              </a:effectLst>
            </a:endParaRPr>
          </a:p>
        </p:txBody>
      </p:sp>
      <p:grpSp>
        <p:nvGrpSpPr>
          <p:cNvPr id="6" name="Group 98">
            <a:extLst>
              <a:ext uri="{FF2B5EF4-FFF2-40B4-BE49-F238E27FC236}">
                <a16:creationId xmlns:a16="http://schemas.microsoft.com/office/drawing/2014/main" xmlns="" id="{6F40AC01-F384-44A0-A90E-A57E7BBF25A7}"/>
              </a:ext>
            </a:extLst>
          </p:cNvPr>
          <p:cNvGrpSpPr/>
          <p:nvPr/>
        </p:nvGrpSpPr>
        <p:grpSpPr>
          <a:xfrm>
            <a:off x="1752509" y="663721"/>
            <a:ext cx="5127263" cy="331767"/>
            <a:chOff x="0" y="0"/>
            <a:chExt cx="5492750" cy="374650"/>
          </a:xfrm>
        </p:grpSpPr>
        <p:pic>
          <p:nvPicPr>
            <p:cNvPr id="7" name="Picture 99" descr="A picture containing device&#10;&#10;Description generated with high confidence">
              <a:extLst>
                <a:ext uri="{FF2B5EF4-FFF2-40B4-BE49-F238E27FC236}">
                  <a16:creationId xmlns:a16="http://schemas.microsoft.com/office/drawing/2014/main" xmlns="" id="{DAD6978C-FE4A-40AD-86E8-AF6E46F3DC12}"/>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0" y="120650"/>
              <a:ext cx="2552700" cy="171450"/>
            </a:xfrm>
            <a:prstGeom prst="rect">
              <a:avLst/>
            </a:prstGeom>
            <a:ln>
              <a:noFill/>
            </a:ln>
            <a:extLst>
              <a:ext uri="{53640926-AAD7-44D8-BBD7-CCE9431645EC}">
                <a14:shadowObscured xmlns:a14="http://schemas.microsoft.com/office/drawing/2010/main"/>
              </a:ext>
            </a:extLst>
          </p:spPr>
        </p:pic>
        <p:pic>
          <p:nvPicPr>
            <p:cNvPr id="8" name="Picture 100" descr="A close up of a logo&#10;&#10;Description generated with very high confidence">
              <a:extLst>
                <a:ext uri="{FF2B5EF4-FFF2-40B4-BE49-F238E27FC236}">
                  <a16:creationId xmlns:a16="http://schemas.microsoft.com/office/drawing/2014/main" xmlns="" id="{49A64C9E-82BB-4DCB-B55A-B8420F21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0"/>
            <a:stretch/>
          </p:blipFill>
          <p:spPr bwMode="auto">
            <a:xfrm>
              <a:off x="2616200" y="0"/>
              <a:ext cx="292100" cy="374650"/>
            </a:xfrm>
            <a:prstGeom prst="rect">
              <a:avLst/>
            </a:prstGeom>
            <a:ln>
              <a:noFill/>
            </a:ln>
            <a:extLst>
              <a:ext uri="{53640926-AAD7-44D8-BBD7-CCE9431645EC}">
                <a14:shadowObscured xmlns:a14="http://schemas.microsoft.com/office/drawing/2010/main"/>
              </a:ext>
            </a:extLst>
          </p:spPr>
        </p:pic>
        <p:pic>
          <p:nvPicPr>
            <p:cNvPr id="9" name="Picture 101" descr="A picture containing device&#10;&#10;Description generated with high confidence">
              <a:extLst>
                <a:ext uri="{FF2B5EF4-FFF2-40B4-BE49-F238E27FC236}">
                  <a16:creationId xmlns:a16="http://schemas.microsoft.com/office/drawing/2014/main" xmlns="" id="{EF101E60-D25E-46B2-AA23-39727F3487E3}"/>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2940050" y="120650"/>
              <a:ext cx="2552700" cy="171450"/>
            </a:xfrm>
            <a:prstGeom prst="rect">
              <a:avLst/>
            </a:prstGeom>
            <a:ln>
              <a:noFill/>
            </a:ln>
            <a:extLst>
              <a:ext uri="{53640926-AAD7-44D8-BBD7-CCE9431645EC}">
                <a14:shadowObscured xmlns:a14="http://schemas.microsoft.com/office/drawing/2010/main"/>
              </a:ext>
            </a:extLst>
          </p:spPr>
        </p:pic>
      </p:grpSp>
      <p:sp>
        <p:nvSpPr>
          <p:cNvPr id="10" name="Rectangle 6">
            <a:extLst>
              <a:ext uri="{FF2B5EF4-FFF2-40B4-BE49-F238E27FC236}">
                <a16:creationId xmlns:a16="http://schemas.microsoft.com/office/drawing/2014/main" xmlns="" id="{F3238333-2AF7-43A2-A35E-F5A3653C2B0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742025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754EFC9-7B9D-49F4-88BD-100EC34F12BF}"/>
              </a:ext>
            </a:extLst>
          </p:cNvPr>
          <p:cNvSpPr>
            <a:spLocks noGrp="1"/>
          </p:cNvSpPr>
          <p:nvPr>
            <p:ph idx="1"/>
          </p:nvPr>
        </p:nvSpPr>
        <p:spPr>
          <a:xfrm>
            <a:off x="191861" y="1183977"/>
            <a:ext cx="8760278" cy="5454719"/>
          </a:xfrm>
        </p:spPr>
        <p:txBody>
          <a:bodyPr>
            <a:noAutofit/>
          </a:bodyPr>
          <a:lstStyle/>
          <a:p>
            <a:pPr marL="0" indent="0" algn="just">
              <a:lnSpc>
                <a:spcPct val="100000"/>
              </a:lnSpc>
              <a:buNone/>
            </a:pPr>
            <a:r>
              <a:rPr lang="en-GB" altLang="zh-CN" sz="3600" b="1" dirty="0" smtClean="0"/>
              <a:t>I </a:t>
            </a:r>
            <a:r>
              <a:rPr lang="en-GB" altLang="zh-CN" sz="3600" b="1" dirty="0"/>
              <a:t>offer You the Most Precious Body, Blood, Soul and Divinity of Jesus Christ, present in all the tabernacles of the world, in reparation for the outrages, sacrileges and indifferences by which He is offended. By the infinite merits of the Sacred Heart of Jesus and the Immaculate Heart of Mary, I beg for the conversion of poor sinners. Amen</a:t>
            </a:r>
            <a:endParaRPr lang="zh-CN" altLang="zh-CN" sz="3600" b="1" dirty="0"/>
          </a:p>
        </p:txBody>
      </p:sp>
      <p:sp>
        <p:nvSpPr>
          <p:cNvPr id="4" name="Rectangle 5">
            <a:extLst>
              <a:ext uri="{FF2B5EF4-FFF2-40B4-BE49-F238E27FC236}">
                <a16:creationId xmlns:a16="http://schemas.microsoft.com/office/drawing/2014/main" xmlns="" id="{54A13156-E8E3-47FF-965D-0C1D7AA709A7}"/>
              </a:ext>
            </a:extLst>
          </p:cNvPr>
          <p:cNvSpPr>
            <a:spLocks noChangeArrowheads="1"/>
          </p:cNvSpPr>
          <p:nvPr/>
        </p:nvSpPr>
        <p:spPr bwMode="auto">
          <a:xfrm>
            <a:off x="2799511" y="0"/>
            <a:ext cx="31857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zh-CN" sz="4000" b="1" dirty="0">
                <a:solidFill>
                  <a:srgbClr val="FF6600"/>
                </a:solidFill>
                <a:effectLst>
                  <a:outerShdw blurRad="38100" dist="38100" dir="2700000" algn="tl">
                    <a:srgbClr val="000000">
                      <a:alpha val="43137"/>
                    </a:srgbClr>
                  </a:outerShdw>
                </a:effectLst>
              </a:rPr>
              <a:t>Angel’s Prayer</a:t>
            </a:r>
            <a:endParaRPr kumimoji="0" lang="en-US" altLang="zh-CN" sz="4000" b="1" i="0" u="none" strike="noStrike" cap="none" normalizeH="0" baseline="0" dirty="0">
              <a:ln>
                <a:noFill/>
              </a:ln>
              <a:solidFill>
                <a:srgbClr val="FF6600"/>
              </a:solidFill>
              <a:effectLst>
                <a:outerShdw blurRad="38100" dist="38100" dir="2700000" algn="tl">
                  <a:srgbClr val="000000">
                    <a:alpha val="43137"/>
                  </a:srgbClr>
                </a:outerShdw>
              </a:effectLst>
            </a:endParaRPr>
          </a:p>
        </p:txBody>
      </p:sp>
      <p:grpSp>
        <p:nvGrpSpPr>
          <p:cNvPr id="6" name="Group 98">
            <a:extLst>
              <a:ext uri="{FF2B5EF4-FFF2-40B4-BE49-F238E27FC236}">
                <a16:creationId xmlns:a16="http://schemas.microsoft.com/office/drawing/2014/main" xmlns="" id="{6F40AC01-F384-44A0-A90E-A57E7BBF25A7}"/>
              </a:ext>
            </a:extLst>
          </p:cNvPr>
          <p:cNvGrpSpPr/>
          <p:nvPr/>
        </p:nvGrpSpPr>
        <p:grpSpPr>
          <a:xfrm>
            <a:off x="1752509" y="663721"/>
            <a:ext cx="5127263" cy="331767"/>
            <a:chOff x="0" y="0"/>
            <a:chExt cx="5492750" cy="374650"/>
          </a:xfrm>
        </p:grpSpPr>
        <p:pic>
          <p:nvPicPr>
            <p:cNvPr id="7" name="Picture 99" descr="A picture containing device&#10;&#10;Description generated with high confidence">
              <a:extLst>
                <a:ext uri="{FF2B5EF4-FFF2-40B4-BE49-F238E27FC236}">
                  <a16:creationId xmlns:a16="http://schemas.microsoft.com/office/drawing/2014/main" xmlns="" id="{DAD6978C-FE4A-40AD-86E8-AF6E46F3DC12}"/>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0" y="120650"/>
              <a:ext cx="2552700" cy="171450"/>
            </a:xfrm>
            <a:prstGeom prst="rect">
              <a:avLst/>
            </a:prstGeom>
            <a:ln>
              <a:noFill/>
            </a:ln>
            <a:extLst>
              <a:ext uri="{53640926-AAD7-44D8-BBD7-CCE9431645EC}">
                <a14:shadowObscured xmlns:a14="http://schemas.microsoft.com/office/drawing/2010/main"/>
              </a:ext>
            </a:extLst>
          </p:spPr>
        </p:pic>
        <p:pic>
          <p:nvPicPr>
            <p:cNvPr id="8" name="Picture 100" descr="A close up of a logo&#10;&#10;Description generated with very high confidence">
              <a:extLst>
                <a:ext uri="{FF2B5EF4-FFF2-40B4-BE49-F238E27FC236}">
                  <a16:creationId xmlns:a16="http://schemas.microsoft.com/office/drawing/2014/main" xmlns="" id="{49A64C9E-82BB-4DCB-B55A-B8420F21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0"/>
            <a:stretch/>
          </p:blipFill>
          <p:spPr bwMode="auto">
            <a:xfrm>
              <a:off x="2616200" y="0"/>
              <a:ext cx="292100" cy="374650"/>
            </a:xfrm>
            <a:prstGeom prst="rect">
              <a:avLst/>
            </a:prstGeom>
            <a:ln>
              <a:noFill/>
            </a:ln>
            <a:extLst>
              <a:ext uri="{53640926-AAD7-44D8-BBD7-CCE9431645EC}">
                <a14:shadowObscured xmlns:a14="http://schemas.microsoft.com/office/drawing/2010/main"/>
              </a:ext>
            </a:extLst>
          </p:spPr>
        </p:pic>
        <p:pic>
          <p:nvPicPr>
            <p:cNvPr id="9" name="Picture 101" descr="A picture containing device&#10;&#10;Description generated with high confidence">
              <a:extLst>
                <a:ext uri="{FF2B5EF4-FFF2-40B4-BE49-F238E27FC236}">
                  <a16:creationId xmlns:a16="http://schemas.microsoft.com/office/drawing/2014/main" xmlns="" id="{EF101E60-D25E-46B2-AA23-39727F3487E3}"/>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2940050" y="120650"/>
              <a:ext cx="2552700" cy="171450"/>
            </a:xfrm>
            <a:prstGeom prst="rect">
              <a:avLst/>
            </a:prstGeom>
            <a:ln>
              <a:noFill/>
            </a:ln>
            <a:extLst>
              <a:ext uri="{53640926-AAD7-44D8-BBD7-CCE9431645EC}">
                <a14:shadowObscured xmlns:a14="http://schemas.microsoft.com/office/drawing/2010/main"/>
              </a:ext>
            </a:extLst>
          </p:spPr>
        </p:pic>
      </p:grpSp>
      <p:sp>
        <p:nvSpPr>
          <p:cNvPr id="10" name="Rectangle 6">
            <a:extLst>
              <a:ext uri="{FF2B5EF4-FFF2-40B4-BE49-F238E27FC236}">
                <a16:creationId xmlns:a16="http://schemas.microsoft.com/office/drawing/2014/main" xmlns="" id="{F3238333-2AF7-43A2-A35E-F5A3653C2B0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767939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754EFC9-7B9D-49F4-88BD-100EC34F12BF}"/>
              </a:ext>
            </a:extLst>
          </p:cNvPr>
          <p:cNvSpPr>
            <a:spLocks noGrp="1"/>
          </p:cNvSpPr>
          <p:nvPr>
            <p:ph idx="1"/>
          </p:nvPr>
        </p:nvSpPr>
        <p:spPr>
          <a:xfrm>
            <a:off x="191861" y="829604"/>
            <a:ext cx="8760278" cy="5710543"/>
          </a:xfrm>
        </p:spPr>
        <p:txBody>
          <a:bodyPr>
            <a:noAutofit/>
          </a:bodyPr>
          <a:lstStyle/>
          <a:p>
            <a:pPr marL="0" indent="0" algn="ctr">
              <a:lnSpc>
                <a:spcPct val="100000"/>
              </a:lnSpc>
              <a:buNone/>
            </a:pPr>
            <a:r>
              <a:rPr lang="en-GB" altLang="zh-CN" sz="4000" b="1" dirty="0"/>
              <a:t>My Jesus, I believe that you are present in the most Blessed Sacrament. I love You above all things and I desire to receive You into my soul. Since I cannot now receive You sacramentally, come at least spiritually into my heart. I embrace You as if You have already come, and unite myself wholly to You. Never permit me to be separated from You. Amen.</a:t>
            </a:r>
            <a:endParaRPr lang="zh-CN" altLang="en-US" sz="4000" b="1" dirty="0">
              <a:ea typeface="標楷體" panose="03000509000000000000" pitchFamily="65" charset="-120"/>
            </a:endParaRPr>
          </a:p>
        </p:txBody>
      </p:sp>
      <p:sp>
        <p:nvSpPr>
          <p:cNvPr id="4" name="Rectangle 5">
            <a:extLst>
              <a:ext uri="{FF2B5EF4-FFF2-40B4-BE49-F238E27FC236}">
                <a16:creationId xmlns:a16="http://schemas.microsoft.com/office/drawing/2014/main" xmlns="" id="{54A13156-E8E3-47FF-965D-0C1D7AA709A7}"/>
              </a:ext>
            </a:extLst>
          </p:cNvPr>
          <p:cNvSpPr>
            <a:spLocks noChangeArrowheads="1"/>
          </p:cNvSpPr>
          <p:nvPr/>
        </p:nvSpPr>
        <p:spPr bwMode="auto">
          <a:xfrm>
            <a:off x="1650286" y="-48424"/>
            <a:ext cx="54841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zh-CN" sz="3600" b="1" dirty="0">
                <a:solidFill>
                  <a:srgbClr val="FF6600"/>
                </a:solidFill>
                <a:effectLst>
                  <a:outerShdw blurRad="38100" dist="38100" dir="2700000" algn="tl">
                    <a:srgbClr val="000000">
                      <a:alpha val="43137"/>
                    </a:srgbClr>
                  </a:outerShdw>
                </a:effectLst>
              </a:rPr>
              <a:t>Act of Spiritual Communion</a:t>
            </a:r>
            <a:endParaRPr kumimoji="0" lang="en-US" altLang="zh-CN" sz="3600" b="1" i="0" u="none" strike="noStrike" cap="none" normalizeH="0" baseline="0" dirty="0">
              <a:ln>
                <a:noFill/>
              </a:ln>
              <a:solidFill>
                <a:srgbClr val="FF6600"/>
              </a:solidFill>
              <a:effectLst>
                <a:outerShdw blurRad="38100" dist="38100" dir="2700000" algn="tl">
                  <a:srgbClr val="000000">
                    <a:alpha val="43137"/>
                  </a:srgbClr>
                </a:outerShdw>
              </a:effectLst>
            </a:endParaRPr>
          </a:p>
        </p:txBody>
      </p:sp>
      <p:grpSp>
        <p:nvGrpSpPr>
          <p:cNvPr id="6" name="Group 98">
            <a:extLst>
              <a:ext uri="{FF2B5EF4-FFF2-40B4-BE49-F238E27FC236}">
                <a16:creationId xmlns:a16="http://schemas.microsoft.com/office/drawing/2014/main" xmlns="" id="{6F40AC01-F384-44A0-A90E-A57E7BBF25A7}"/>
              </a:ext>
            </a:extLst>
          </p:cNvPr>
          <p:cNvGrpSpPr/>
          <p:nvPr/>
        </p:nvGrpSpPr>
        <p:grpSpPr>
          <a:xfrm>
            <a:off x="1767327" y="497837"/>
            <a:ext cx="5127263" cy="331767"/>
            <a:chOff x="0" y="0"/>
            <a:chExt cx="5492750" cy="374650"/>
          </a:xfrm>
        </p:grpSpPr>
        <p:pic>
          <p:nvPicPr>
            <p:cNvPr id="7" name="Picture 99" descr="A picture containing device&#10;&#10;Description generated with high confidence">
              <a:extLst>
                <a:ext uri="{FF2B5EF4-FFF2-40B4-BE49-F238E27FC236}">
                  <a16:creationId xmlns:a16="http://schemas.microsoft.com/office/drawing/2014/main" xmlns="" id="{DAD6978C-FE4A-40AD-86E8-AF6E46F3DC12}"/>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0" y="120650"/>
              <a:ext cx="2552700" cy="171450"/>
            </a:xfrm>
            <a:prstGeom prst="rect">
              <a:avLst/>
            </a:prstGeom>
            <a:ln>
              <a:noFill/>
            </a:ln>
            <a:extLst>
              <a:ext uri="{53640926-AAD7-44D8-BBD7-CCE9431645EC}">
                <a14:shadowObscured xmlns:a14="http://schemas.microsoft.com/office/drawing/2010/main"/>
              </a:ext>
            </a:extLst>
          </p:spPr>
        </p:pic>
        <p:pic>
          <p:nvPicPr>
            <p:cNvPr id="8" name="Picture 100" descr="A close up of a logo&#10;&#10;Description generated with very high confidence">
              <a:extLst>
                <a:ext uri="{FF2B5EF4-FFF2-40B4-BE49-F238E27FC236}">
                  <a16:creationId xmlns:a16="http://schemas.microsoft.com/office/drawing/2014/main" xmlns="" id="{49A64C9E-82BB-4DCB-B55A-B8420F21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0"/>
            <a:stretch/>
          </p:blipFill>
          <p:spPr bwMode="auto">
            <a:xfrm>
              <a:off x="2616200" y="0"/>
              <a:ext cx="292100" cy="374650"/>
            </a:xfrm>
            <a:prstGeom prst="rect">
              <a:avLst/>
            </a:prstGeom>
            <a:ln>
              <a:noFill/>
            </a:ln>
            <a:extLst>
              <a:ext uri="{53640926-AAD7-44D8-BBD7-CCE9431645EC}">
                <a14:shadowObscured xmlns:a14="http://schemas.microsoft.com/office/drawing/2010/main"/>
              </a:ext>
            </a:extLst>
          </p:spPr>
        </p:pic>
        <p:pic>
          <p:nvPicPr>
            <p:cNvPr id="9" name="Picture 101" descr="A picture containing device&#10;&#10;Description generated with high confidence">
              <a:extLst>
                <a:ext uri="{FF2B5EF4-FFF2-40B4-BE49-F238E27FC236}">
                  <a16:creationId xmlns:a16="http://schemas.microsoft.com/office/drawing/2014/main" xmlns="" id="{EF101E60-D25E-46B2-AA23-39727F3487E3}"/>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2940050" y="120650"/>
              <a:ext cx="2552700" cy="171450"/>
            </a:xfrm>
            <a:prstGeom prst="rect">
              <a:avLst/>
            </a:prstGeom>
            <a:ln>
              <a:noFill/>
            </a:ln>
            <a:extLst>
              <a:ext uri="{53640926-AAD7-44D8-BBD7-CCE9431645EC}">
                <a14:shadowObscured xmlns:a14="http://schemas.microsoft.com/office/drawing/2010/main"/>
              </a:ext>
            </a:extLst>
          </p:spPr>
        </p:pic>
      </p:grpSp>
      <p:sp>
        <p:nvSpPr>
          <p:cNvPr id="10" name="Rectangle 6">
            <a:extLst>
              <a:ext uri="{FF2B5EF4-FFF2-40B4-BE49-F238E27FC236}">
                <a16:creationId xmlns:a16="http://schemas.microsoft.com/office/drawing/2014/main" xmlns="" id="{F3238333-2AF7-43A2-A35E-F5A3653C2B0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91216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C5ADA02A-3099-4BEC-8ED1-FFCEFAB8081E}"/>
              </a:ext>
            </a:extLst>
          </p:cNvPr>
          <p:cNvSpPr>
            <a:spLocks noGrp="1"/>
          </p:cNvSpPr>
          <p:nvPr>
            <p:ph idx="1"/>
          </p:nvPr>
        </p:nvSpPr>
        <p:spPr>
          <a:xfrm>
            <a:off x="56271" y="4056184"/>
            <a:ext cx="8996289" cy="2801815"/>
          </a:xfrm>
        </p:spPr>
        <p:txBody>
          <a:bodyPr>
            <a:normAutofit/>
          </a:bodyPr>
          <a:lstStyle/>
          <a:p>
            <a:pPr marL="0" indent="0">
              <a:buNone/>
            </a:pPr>
            <a:r>
              <a:rPr lang="en-GB" altLang="zh-CN" sz="3600" b="1" dirty="0">
                <a:solidFill>
                  <a:srgbClr val="7030A0"/>
                </a:solidFill>
              </a:rPr>
              <a:t>“</a:t>
            </a:r>
            <a:r>
              <a:rPr lang="en-GB" altLang="zh-CN" sz="3600" b="1" i="1" dirty="0">
                <a:solidFill>
                  <a:srgbClr val="7030A0"/>
                </a:solidFill>
              </a:rPr>
              <a:t>Jesus went up the mountain, where He sat down. Great crowds came to Him, bringing with them the lame, the maimed, the blind, the mute, and many others. They put them at His feet, and He cured them</a:t>
            </a:r>
            <a:r>
              <a:rPr lang="en-GB" altLang="zh-CN" sz="3600" b="1" dirty="0">
                <a:solidFill>
                  <a:srgbClr val="7030A0"/>
                </a:solidFill>
              </a:rPr>
              <a:t>” </a:t>
            </a:r>
            <a:r>
              <a:rPr lang="en-GB" altLang="zh-CN" sz="3000" b="1" i="1" dirty="0">
                <a:solidFill>
                  <a:srgbClr val="7030A0"/>
                </a:solidFill>
              </a:rPr>
              <a:t>(Matthew 15:29-30)</a:t>
            </a:r>
            <a:endParaRPr lang="zh-CN" altLang="en-US" sz="3000" b="1" i="1" dirty="0">
              <a:solidFill>
                <a:srgbClr val="7030A0"/>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xmlns="" id="{498CCCA7-36FF-4C2E-98C5-5D146606D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917" y="39857"/>
            <a:ext cx="4705643" cy="3886442"/>
          </a:xfrm>
          <a:prstGeom prst="rect">
            <a:avLst/>
          </a:prstGeom>
        </p:spPr>
      </p:pic>
      <p:pic>
        <p:nvPicPr>
          <p:cNvPr id="9" name="圖片 8">
            <a:extLst>
              <a:ext uri="{FF2B5EF4-FFF2-40B4-BE49-F238E27FC236}">
                <a16:creationId xmlns:a16="http://schemas.microsoft.com/office/drawing/2014/main" xmlns="" id="{BDBA6991-3147-4CC0-B49C-A45F1EC41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46" y="450294"/>
            <a:ext cx="4097250" cy="3065568"/>
          </a:xfrm>
          <a:prstGeom prst="rect">
            <a:avLst/>
          </a:prstGeom>
        </p:spPr>
      </p:pic>
    </p:spTree>
    <p:extLst>
      <p:ext uri="{BB962C8B-B14F-4D97-AF65-F5344CB8AC3E}">
        <p14:creationId xmlns:p14="http://schemas.microsoft.com/office/powerpoint/2010/main" val="41419553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754EFC9-7B9D-49F4-88BD-100EC34F12BF}"/>
              </a:ext>
            </a:extLst>
          </p:cNvPr>
          <p:cNvSpPr>
            <a:spLocks noGrp="1"/>
          </p:cNvSpPr>
          <p:nvPr>
            <p:ph idx="1"/>
          </p:nvPr>
        </p:nvSpPr>
        <p:spPr>
          <a:xfrm>
            <a:off x="191861" y="1124010"/>
            <a:ext cx="8760278" cy="5383162"/>
          </a:xfrm>
        </p:spPr>
        <p:txBody>
          <a:bodyPr>
            <a:noAutofit/>
          </a:bodyPr>
          <a:lstStyle/>
          <a:p>
            <a:pPr marL="0" indent="0" algn="ctr">
              <a:lnSpc>
                <a:spcPct val="100000"/>
              </a:lnSpc>
              <a:buNone/>
            </a:pPr>
            <a:r>
              <a:rPr lang="en-GB" altLang="zh-CN" sz="4000" b="1" dirty="0"/>
              <a:t>O Jesus, I pray for your faithful and fervent priests; for your unfaithful and tepid priests; for your priests </a:t>
            </a:r>
            <a:r>
              <a:rPr lang="en-GB" altLang="zh-CN" sz="4000" b="1" dirty="0" err="1"/>
              <a:t>laboring</a:t>
            </a:r>
            <a:r>
              <a:rPr lang="en-GB" altLang="zh-CN" sz="4000" b="1" dirty="0"/>
              <a:t> at home or abroad in distant mission fields; for your tempted priests; for your lonely and desolate priests; for your young priests; for your dying priests; for the souls of your priests in purgatory.</a:t>
            </a:r>
            <a:endParaRPr lang="zh-CN" altLang="en-US" sz="4000" b="1" dirty="0">
              <a:ea typeface="標楷體" panose="03000509000000000000" pitchFamily="65" charset="-120"/>
            </a:endParaRPr>
          </a:p>
        </p:txBody>
      </p:sp>
      <p:sp>
        <p:nvSpPr>
          <p:cNvPr id="4" name="Rectangle 5">
            <a:extLst>
              <a:ext uri="{FF2B5EF4-FFF2-40B4-BE49-F238E27FC236}">
                <a16:creationId xmlns:a16="http://schemas.microsoft.com/office/drawing/2014/main" xmlns="" id="{54A13156-E8E3-47FF-965D-0C1D7AA709A7}"/>
              </a:ext>
            </a:extLst>
          </p:cNvPr>
          <p:cNvSpPr>
            <a:spLocks noChangeArrowheads="1"/>
          </p:cNvSpPr>
          <p:nvPr/>
        </p:nvSpPr>
        <p:spPr bwMode="auto">
          <a:xfrm>
            <a:off x="1979898" y="59969"/>
            <a:ext cx="47021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zh-CN" sz="3600" b="1" dirty="0">
                <a:solidFill>
                  <a:srgbClr val="FF6600"/>
                </a:solidFill>
                <a:effectLst>
                  <a:outerShdw blurRad="38100" dist="38100" dir="2700000" algn="tl">
                    <a:srgbClr val="000000">
                      <a:alpha val="43137"/>
                    </a:srgbClr>
                  </a:outerShdw>
                </a:effectLst>
              </a:rPr>
              <a:t>PEAM Prayer for Priests</a:t>
            </a:r>
            <a:endParaRPr kumimoji="0" lang="en-US" altLang="zh-CN" sz="3600" b="1" i="0" u="none" strike="noStrike" cap="none" normalizeH="0" baseline="0" dirty="0">
              <a:ln>
                <a:noFill/>
              </a:ln>
              <a:solidFill>
                <a:srgbClr val="FF6600"/>
              </a:solidFill>
              <a:effectLst>
                <a:outerShdw blurRad="38100" dist="38100" dir="2700000" algn="tl">
                  <a:srgbClr val="000000">
                    <a:alpha val="43137"/>
                  </a:srgbClr>
                </a:outerShdw>
              </a:effectLst>
              <a:latin typeface="Arial" panose="020B0604020202020204" pitchFamily="34" charset="0"/>
            </a:endParaRPr>
          </a:p>
        </p:txBody>
      </p:sp>
      <p:grpSp>
        <p:nvGrpSpPr>
          <p:cNvPr id="6" name="Group 98">
            <a:extLst>
              <a:ext uri="{FF2B5EF4-FFF2-40B4-BE49-F238E27FC236}">
                <a16:creationId xmlns:a16="http://schemas.microsoft.com/office/drawing/2014/main" xmlns="" id="{6F40AC01-F384-44A0-A90E-A57E7BBF25A7}"/>
              </a:ext>
            </a:extLst>
          </p:cNvPr>
          <p:cNvGrpSpPr/>
          <p:nvPr/>
        </p:nvGrpSpPr>
        <p:grpSpPr>
          <a:xfrm>
            <a:off x="1752509" y="663721"/>
            <a:ext cx="5127263" cy="331767"/>
            <a:chOff x="0" y="0"/>
            <a:chExt cx="5492750" cy="374650"/>
          </a:xfrm>
        </p:grpSpPr>
        <p:pic>
          <p:nvPicPr>
            <p:cNvPr id="7" name="Picture 99" descr="A picture containing device&#10;&#10;Description generated with high confidence">
              <a:extLst>
                <a:ext uri="{FF2B5EF4-FFF2-40B4-BE49-F238E27FC236}">
                  <a16:creationId xmlns:a16="http://schemas.microsoft.com/office/drawing/2014/main" xmlns="" id="{DAD6978C-FE4A-40AD-86E8-AF6E46F3DC12}"/>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0" y="120650"/>
              <a:ext cx="2552700" cy="171450"/>
            </a:xfrm>
            <a:prstGeom prst="rect">
              <a:avLst/>
            </a:prstGeom>
            <a:ln>
              <a:noFill/>
            </a:ln>
            <a:extLst>
              <a:ext uri="{53640926-AAD7-44D8-BBD7-CCE9431645EC}">
                <a14:shadowObscured xmlns:a14="http://schemas.microsoft.com/office/drawing/2010/main"/>
              </a:ext>
            </a:extLst>
          </p:spPr>
        </p:pic>
        <p:pic>
          <p:nvPicPr>
            <p:cNvPr id="8" name="Picture 100" descr="A close up of a logo&#10;&#10;Description generated with very high confidence">
              <a:extLst>
                <a:ext uri="{FF2B5EF4-FFF2-40B4-BE49-F238E27FC236}">
                  <a16:creationId xmlns:a16="http://schemas.microsoft.com/office/drawing/2014/main" xmlns="" id="{49A64C9E-82BB-4DCB-B55A-B8420F21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0"/>
            <a:stretch/>
          </p:blipFill>
          <p:spPr bwMode="auto">
            <a:xfrm>
              <a:off x="2616200" y="0"/>
              <a:ext cx="292100" cy="374650"/>
            </a:xfrm>
            <a:prstGeom prst="rect">
              <a:avLst/>
            </a:prstGeom>
            <a:ln>
              <a:noFill/>
            </a:ln>
            <a:extLst>
              <a:ext uri="{53640926-AAD7-44D8-BBD7-CCE9431645EC}">
                <a14:shadowObscured xmlns:a14="http://schemas.microsoft.com/office/drawing/2010/main"/>
              </a:ext>
            </a:extLst>
          </p:spPr>
        </p:pic>
        <p:pic>
          <p:nvPicPr>
            <p:cNvPr id="9" name="Picture 101" descr="A picture containing device&#10;&#10;Description generated with high confidence">
              <a:extLst>
                <a:ext uri="{FF2B5EF4-FFF2-40B4-BE49-F238E27FC236}">
                  <a16:creationId xmlns:a16="http://schemas.microsoft.com/office/drawing/2014/main" xmlns="" id="{EF101E60-D25E-46B2-AA23-39727F3487E3}"/>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2940050" y="120650"/>
              <a:ext cx="2552700" cy="171450"/>
            </a:xfrm>
            <a:prstGeom prst="rect">
              <a:avLst/>
            </a:prstGeom>
            <a:ln>
              <a:noFill/>
            </a:ln>
            <a:extLst>
              <a:ext uri="{53640926-AAD7-44D8-BBD7-CCE9431645EC}">
                <a14:shadowObscured xmlns:a14="http://schemas.microsoft.com/office/drawing/2010/main"/>
              </a:ext>
            </a:extLst>
          </p:spPr>
        </p:pic>
      </p:grpSp>
      <p:sp>
        <p:nvSpPr>
          <p:cNvPr id="10" name="Rectangle 6">
            <a:extLst>
              <a:ext uri="{FF2B5EF4-FFF2-40B4-BE49-F238E27FC236}">
                <a16:creationId xmlns:a16="http://schemas.microsoft.com/office/drawing/2014/main" xmlns="" id="{F3238333-2AF7-43A2-A35E-F5A3653C2B0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159750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754EFC9-7B9D-49F4-88BD-100EC34F12BF}"/>
              </a:ext>
            </a:extLst>
          </p:cNvPr>
          <p:cNvSpPr>
            <a:spLocks noGrp="1"/>
          </p:cNvSpPr>
          <p:nvPr>
            <p:ph idx="1"/>
          </p:nvPr>
        </p:nvSpPr>
        <p:spPr>
          <a:xfrm>
            <a:off x="191861" y="1124010"/>
            <a:ext cx="8760278" cy="5733990"/>
          </a:xfrm>
        </p:spPr>
        <p:txBody>
          <a:bodyPr>
            <a:noAutofit/>
          </a:bodyPr>
          <a:lstStyle/>
          <a:p>
            <a:pPr marL="0" indent="0" algn="ctr">
              <a:lnSpc>
                <a:spcPct val="100000"/>
              </a:lnSpc>
              <a:buNone/>
            </a:pPr>
            <a:r>
              <a:rPr lang="en-GB" altLang="zh-CN" sz="4000" dirty="0"/>
              <a:t>But above all, I recommend to you the priests dearest to me: the priest who baptized me; the priests who absolved me from my sins; the priests at whose Masses I assisted and who gave me your Body and Blood in Holy Communion; the priests who taught and instructed me; all the priests to whom I am indebted in any other way.</a:t>
            </a:r>
            <a:endParaRPr lang="zh-CN" altLang="en-US" sz="4000" b="1" dirty="0">
              <a:ea typeface="標楷體" panose="03000509000000000000" pitchFamily="65" charset="-120"/>
            </a:endParaRPr>
          </a:p>
        </p:txBody>
      </p:sp>
      <p:sp>
        <p:nvSpPr>
          <p:cNvPr id="4" name="Rectangle 5">
            <a:extLst>
              <a:ext uri="{FF2B5EF4-FFF2-40B4-BE49-F238E27FC236}">
                <a16:creationId xmlns:a16="http://schemas.microsoft.com/office/drawing/2014/main" xmlns="" id="{54A13156-E8E3-47FF-965D-0C1D7AA709A7}"/>
              </a:ext>
            </a:extLst>
          </p:cNvPr>
          <p:cNvSpPr>
            <a:spLocks noChangeArrowheads="1"/>
          </p:cNvSpPr>
          <p:nvPr/>
        </p:nvSpPr>
        <p:spPr bwMode="auto">
          <a:xfrm>
            <a:off x="1979898" y="59969"/>
            <a:ext cx="47021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zh-CN" sz="3600" b="1" dirty="0">
                <a:solidFill>
                  <a:srgbClr val="FF6600"/>
                </a:solidFill>
                <a:effectLst>
                  <a:outerShdw blurRad="38100" dist="38100" dir="2700000" algn="tl">
                    <a:srgbClr val="000000">
                      <a:alpha val="43137"/>
                    </a:srgbClr>
                  </a:outerShdw>
                </a:effectLst>
              </a:rPr>
              <a:t>PEAM Prayer for Priests</a:t>
            </a:r>
            <a:endParaRPr kumimoji="0" lang="en-US" altLang="zh-CN" sz="3600" b="1" i="0" u="none" strike="noStrike" cap="none" normalizeH="0" baseline="0" dirty="0">
              <a:ln>
                <a:noFill/>
              </a:ln>
              <a:solidFill>
                <a:srgbClr val="FF6600"/>
              </a:solidFill>
              <a:effectLst>
                <a:outerShdw blurRad="38100" dist="38100" dir="2700000" algn="tl">
                  <a:srgbClr val="000000">
                    <a:alpha val="43137"/>
                  </a:srgbClr>
                </a:outerShdw>
              </a:effectLst>
              <a:latin typeface="Arial" panose="020B0604020202020204" pitchFamily="34" charset="0"/>
            </a:endParaRPr>
          </a:p>
        </p:txBody>
      </p:sp>
      <p:grpSp>
        <p:nvGrpSpPr>
          <p:cNvPr id="6" name="Group 98">
            <a:extLst>
              <a:ext uri="{FF2B5EF4-FFF2-40B4-BE49-F238E27FC236}">
                <a16:creationId xmlns:a16="http://schemas.microsoft.com/office/drawing/2014/main" xmlns="" id="{6F40AC01-F384-44A0-A90E-A57E7BBF25A7}"/>
              </a:ext>
            </a:extLst>
          </p:cNvPr>
          <p:cNvGrpSpPr/>
          <p:nvPr/>
        </p:nvGrpSpPr>
        <p:grpSpPr>
          <a:xfrm>
            <a:off x="1752509" y="663721"/>
            <a:ext cx="5127263" cy="331767"/>
            <a:chOff x="0" y="0"/>
            <a:chExt cx="5492750" cy="374650"/>
          </a:xfrm>
        </p:grpSpPr>
        <p:pic>
          <p:nvPicPr>
            <p:cNvPr id="7" name="Picture 99" descr="A picture containing device&#10;&#10;Description generated with high confidence">
              <a:extLst>
                <a:ext uri="{FF2B5EF4-FFF2-40B4-BE49-F238E27FC236}">
                  <a16:creationId xmlns:a16="http://schemas.microsoft.com/office/drawing/2014/main" xmlns="" id="{DAD6978C-FE4A-40AD-86E8-AF6E46F3DC12}"/>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0" y="120650"/>
              <a:ext cx="2552700" cy="171450"/>
            </a:xfrm>
            <a:prstGeom prst="rect">
              <a:avLst/>
            </a:prstGeom>
            <a:ln>
              <a:noFill/>
            </a:ln>
            <a:extLst>
              <a:ext uri="{53640926-AAD7-44D8-BBD7-CCE9431645EC}">
                <a14:shadowObscured xmlns:a14="http://schemas.microsoft.com/office/drawing/2010/main"/>
              </a:ext>
            </a:extLst>
          </p:spPr>
        </p:pic>
        <p:pic>
          <p:nvPicPr>
            <p:cNvPr id="8" name="Picture 100" descr="A close up of a logo&#10;&#10;Description generated with very high confidence">
              <a:extLst>
                <a:ext uri="{FF2B5EF4-FFF2-40B4-BE49-F238E27FC236}">
                  <a16:creationId xmlns:a16="http://schemas.microsoft.com/office/drawing/2014/main" xmlns="" id="{49A64C9E-82BB-4DCB-B55A-B8420F21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0"/>
            <a:stretch/>
          </p:blipFill>
          <p:spPr bwMode="auto">
            <a:xfrm>
              <a:off x="2616200" y="0"/>
              <a:ext cx="292100" cy="374650"/>
            </a:xfrm>
            <a:prstGeom prst="rect">
              <a:avLst/>
            </a:prstGeom>
            <a:ln>
              <a:noFill/>
            </a:ln>
            <a:extLst>
              <a:ext uri="{53640926-AAD7-44D8-BBD7-CCE9431645EC}">
                <a14:shadowObscured xmlns:a14="http://schemas.microsoft.com/office/drawing/2010/main"/>
              </a:ext>
            </a:extLst>
          </p:spPr>
        </p:pic>
        <p:pic>
          <p:nvPicPr>
            <p:cNvPr id="9" name="Picture 101" descr="A picture containing device&#10;&#10;Description generated with high confidence">
              <a:extLst>
                <a:ext uri="{FF2B5EF4-FFF2-40B4-BE49-F238E27FC236}">
                  <a16:creationId xmlns:a16="http://schemas.microsoft.com/office/drawing/2014/main" xmlns="" id="{EF101E60-D25E-46B2-AA23-39727F3487E3}"/>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2940050" y="120650"/>
              <a:ext cx="2552700" cy="171450"/>
            </a:xfrm>
            <a:prstGeom prst="rect">
              <a:avLst/>
            </a:prstGeom>
            <a:ln>
              <a:noFill/>
            </a:ln>
            <a:extLst>
              <a:ext uri="{53640926-AAD7-44D8-BBD7-CCE9431645EC}">
                <a14:shadowObscured xmlns:a14="http://schemas.microsoft.com/office/drawing/2010/main"/>
              </a:ext>
            </a:extLst>
          </p:spPr>
        </p:pic>
      </p:grpSp>
      <p:sp>
        <p:nvSpPr>
          <p:cNvPr id="10" name="Rectangle 6">
            <a:extLst>
              <a:ext uri="{FF2B5EF4-FFF2-40B4-BE49-F238E27FC236}">
                <a16:creationId xmlns:a16="http://schemas.microsoft.com/office/drawing/2014/main" xmlns="" id="{F3238333-2AF7-43A2-A35E-F5A3653C2B0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8519660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754EFC9-7B9D-49F4-88BD-100EC34F12BF}"/>
              </a:ext>
            </a:extLst>
          </p:cNvPr>
          <p:cNvSpPr>
            <a:spLocks noGrp="1"/>
          </p:cNvSpPr>
          <p:nvPr>
            <p:ph idx="1"/>
          </p:nvPr>
        </p:nvSpPr>
        <p:spPr>
          <a:xfrm>
            <a:off x="777415" y="1559438"/>
            <a:ext cx="7439025" cy="2522701"/>
          </a:xfrm>
        </p:spPr>
        <p:txBody>
          <a:bodyPr>
            <a:noAutofit/>
          </a:bodyPr>
          <a:lstStyle/>
          <a:p>
            <a:pPr marL="0" indent="0" algn="ctr">
              <a:lnSpc>
                <a:spcPct val="100000"/>
              </a:lnSpc>
              <a:buNone/>
            </a:pPr>
            <a:r>
              <a:rPr lang="en-GB" altLang="zh-CN" sz="4000" b="1" dirty="0"/>
              <a:t>O Jesus, </a:t>
            </a:r>
            <a:endParaRPr lang="en-GB" altLang="zh-CN" sz="4000" b="1" dirty="0" smtClean="0"/>
          </a:p>
          <a:p>
            <a:pPr marL="0" indent="0" algn="ctr">
              <a:lnSpc>
                <a:spcPct val="100000"/>
              </a:lnSpc>
              <a:buNone/>
            </a:pPr>
            <a:r>
              <a:rPr lang="en-GB" altLang="zh-CN" sz="4000" b="1" dirty="0" smtClean="0"/>
              <a:t>keep </a:t>
            </a:r>
            <a:r>
              <a:rPr lang="en-GB" altLang="zh-CN" sz="4000" b="1" dirty="0"/>
              <a:t>them all close to your heart, and bless them abundantly </a:t>
            </a:r>
            <a:endParaRPr lang="en-GB" altLang="zh-CN" sz="4000" b="1" dirty="0" smtClean="0"/>
          </a:p>
          <a:p>
            <a:pPr marL="0" indent="0" algn="ctr">
              <a:lnSpc>
                <a:spcPct val="100000"/>
              </a:lnSpc>
              <a:buNone/>
            </a:pPr>
            <a:r>
              <a:rPr lang="en-GB" altLang="zh-CN" sz="4000" b="1" smtClean="0"/>
              <a:t>in </a:t>
            </a:r>
            <a:r>
              <a:rPr lang="en-GB" altLang="zh-CN" sz="4000" b="1" dirty="0"/>
              <a:t>time and in eternity</a:t>
            </a:r>
            <a:r>
              <a:rPr lang="en-GB" altLang="zh-CN" sz="4000" b="1"/>
              <a:t>. </a:t>
            </a:r>
            <a:endParaRPr lang="en-GB" altLang="zh-CN" sz="4000" b="1" smtClean="0"/>
          </a:p>
          <a:p>
            <a:pPr marL="0" indent="0" algn="ctr">
              <a:lnSpc>
                <a:spcPct val="100000"/>
              </a:lnSpc>
              <a:buNone/>
            </a:pPr>
            <a:r>
              <a:rPr lang="en-GB" altLang="zh-CN" sz="4000" b="1" smtClean="0"/>
              <a:t>Amen</a:t>
            </a:r>
            <a:r>
              <a:rPr lang="en-GB" altLang="zh-CN" sz="4000" b="1" dirty="0"/>
              <a:t>.</a:t>
            </a:r>
            <a:endParaRPr lang="zh-CN" altLang="en-US" sz="4000" b="1" dirty="0">
              <a:ea typeface="標楷體" panose="03000509000000000000" pitchFamily="65" charset="-120"/>
            </a:endParaRPr>
          </a:p>
        </p:txBody>
      </p:sp>
      <p:sp>
        <p:nvSpPr>
          <p:cNvPr id="4" name="Rectangle 5">
            <a:extLst>
              <a:ext uri="{FF2B5EF4-FFF2-40B4-BE49-F238E27FC236}">
                <a16:creationId xmlns:a16="http://schemas.microsoft.com/office/drawing/2014/main" xmlns="" id="{54A13156-E8E3-47FF-965D-0C1D7AA709A7}"/>
              </a:ext>
            </a:extLst>
          </p:cNvPr>
          <p:cNvSpPr>
            <a:spLocks noChangeArrowheads="1"/>
          </p:cNvSpPr>
          <p:nvPr/>
        </p:nvSpPr>
        <p:spPr bwMode="auto">
          <a:xfrm>
            <a:off x="1979898" y="59969"/>
            <a:ext cx="47021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zh-CN" sz="3600" b="1" dirty="0">
                <a:solidFill>
                  <a:srgbClr val="FF6600"/>
                </a:solidFill>
                <a:effectLst>
                  <a:outerShdw blurRad="38100" dist="38100" dir="2700000" algn="tl">
                    <a:srgbClr val="000000">
                      <a:alpha val="43137"/>
                    </a:srgbClr>
                  </a:outerShdw>
                </a:effectLst>
              </a:rPr>
              <a:t>PEAM Prayer for Priests</a:t>
            </a:r>
            <a:endParaRPr kumimoji="0" lang="en-US" altLang="zh-CN" sz="3600" b="1" i="0" u="none" strike="noStrike" cap="none" normalizeH="0" baseline="0" dirty="0">
              <a:ln>
                <a:noFill/>
              </a:ln>
              <a:solidFill>
                <a:srgbClr val="FF6600"/>
              </a:solidFill>
              <a:effectLst>
                <a:outerShdw blurRad="38100" dist="38100" dir="2700000" algn="tl">
                  <a:srgbClr val="000000">
                    <a:alpha val="43137"/>
                  </a:srgbClr>
                </a:outerShdw>
              </a:effectLst>
              <a:latin typeface="Arial" panose="020B0604020202020204" pitchFamily="34" charset="0"/>
            </a:endParaRPr>
          </a:p>
        </p:txBody>
      </p:sp>
      <p:grpSp>
        <p:nvGrpSpPr>
          <p:cNvPr id="6" name="Group 98">
            <a:extLst>
              <a:ext uri="{FF2B5EF4-FFF2-40B4-BE49-F238E27FC236}">
                <a16:creationId xmlns:a16="http://schemas.microsoft.com/office/drawing/2014/main" xmlns="" id="{6F40AC01-F384-44A0-A90E-A57E7BBF25A7}"/>
              </a:ext>
            </a:extLst>
          </p:cNvPr>
          <p:cNvGrpSpPr/>
          <p:nvPr/>
        </p:nvGrpSpPr>
        <p:grpSpPr>
          <a:xfrm>
            <a:off x="1752509" y="663721"/>
            <a:ext cx="5127263" cy="331767"/>
            <a:chOff x="0" y="0"/>
            <a:chExt cx="5492750" cy="374650"/>
          </a:xfrm>
        </p:grpSpPr>
        <p:pic>
          <p:nvPicPr>
            <p:cNvPr id="7" name="Picture 99" descr="A picture containing device&#10;&#10;Description generated with high confidence">
              <a:extLst>
                <a:ext uri="{FF2B5EF4-FFF2-40B4-BE49-F238E27FC236}">
                  <a16:creationId xmlns:a16="http://schemas.microsoft.com/office/drawing/2014/main" xmlns="" id="{DAD6978C-FE4A-40AD-86E8-AF6E46F3DC12}"/>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0" y="120650"/>
              <a:ext cx="2552700" cy="171450"/>
            </a:xfrm>
            <a:prstGeom prst="rect">
              <a:avLst/>
            </a:prstGeom>
            <a:ln>
              <a:noFill/>
            </a:ln>
            <a:extLst>
              <a:ext uri="{53640926-AAD7-44D8-BBD7-CCE9431645EC}">
                <a14:shadowObscured xmlns:a14="http://schemas.microsoft.com/office/drawing/2010/main"/>
              </a:ext>
            </a:extLst>
          </p:spPr>
        </p:pic>
        <p:pic>
          <p:nvPicPr>
            <p:cNvPr id="8" name="Picture 100" descr="A close up of a logo&#10;&#10;Description generated with very high confidence">
              <a:extLst>
                <a:ext uri="{FF2B5EF4-FFF2-40B4-BE49-F238E27FC236}">
                  <a16:creationId xmlns:a16="http://schemas.microsoft.com/office/drawing/2014/main" xmlns="" id="{49A64C9E-82BB-4DCB-B55A-B8420F21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0"/>
            <a:stretch/>
          </p:blipFill>
          <p:spPr bwMode="auto">
            <a:xfrm>
              <a:off x="2616200" y="0"/>
              <a:ext cx="292100" cy="374650"/>
            </a:xfrm>
            <a:prstGeom prst="rect">
              <a:avLst/>
            </a:prstGeom>
            <a:ln>
              <a:noFill/>
            </a:ln>
            <a:extLst>
              <a:ext uri="{53640926-AAD7-44D8-BBD7-CCE9431645EC}">
                <a14:shadowObscured xmlns:a14="http://schemas.microsoft.com/office/drawing/2010/main"/>
              </a:ext>
            </a:extLst>
          </p:spPr>
        </p:pic>
        <p:pic>
          <p:nvPicPr>
            <p:cNvPr id="9" name="Picture 101" descr="A picture containing device&#10;&#10;Description generated with high confidence">
              <a:extLst>
                <a:ext uri="{FF2B5EF4-FFF2-40B4-BE49-F238E27FC236}">
                  <a16:creationId xmlns:a16="http://schemas.microsoft.com/office/drawing/2014/main" xmlns="" id="{EF101E60-D25E-46B2-AA23-39727F3487E3}"/>
                </a:ext>
              </a:extLst>
            </p:cNvPr>
            <p:cNvPicPr>
              <a:picLocks noChangeAspect="1"/>
            </p:cNvPicPr>
            <p:nvPr/>
          </p:nvPicPr>
          <p:blipFill rotWithShape="1">
            <a:blip r:embed="rId2">
              <a:extLst>
                <a:ext uri="{28A0092B-C50C-407E-A947-70E740481C1C}">
                  <a14:useLocalDpi xmlns:a14="http://schemas.microsoft.com/office/drawing/2010/main" val="0"/>
                </a:ext>
              </a:extLst>
            </a:blip>
            <a:srcRect t="42105" r="55462" b="42936"/>
            <a:stretch/>
          </p:blipFill>
          <p:spPr bwMode="auto">
            <a:xfrm>
              <a:off x="2940050" y="120650"/>
              <a:ext cx="2552700" cy="171450"/>
            </a:xfrm>
            <a:prstGeom prst="rect">
              <a:avLst/>
            </a:prstGeom>
            <a:ln>
              <a:noFill/>
            </a:ln>
            <a:extLst>
              <a:ext uri="{53640926-AAD7-44D8-BBD7-CCE9431645EC}">
                <a14:shadowObscured xmlns:a14="http://schemas.microsoft.com/office/drawing/2010/main"/>
              </a:ext>
            </a:extLst>
          </p:spPr>
        </p:pic>
      </p:grpSp>
      <p:sp>
        <p:nvSpPr>
          <p:cNvPr id="10" name="Rectangle 6">
            <a:extLst>
              <a:ext uri="{FF2B5EF4-FFF2-40B4-BE49-F238E27FC236}">
                <a16:creationId xmlns:a16="http://schemas.microsoft.com/office/drawing/2014/main" xmlns="" id="{F3238333-2AF7-43A2-A35E-F5A3653C2B0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35884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569EC656-9C5D-496A-8923-EAFEBA5A333E}"/>
              </a:ext>
            </a:extLst>
          </p:cNvPr>
          <p:cNvSpPr>
            <a:spLocks noGrp="1"/>
          </p:cNvSpPr>
          <p:nvPr>
            <p:ph idx="1"/>
          </p:nvPr>
        </p:nvSpPr>
        <p:spPr>
          <a:xfrm>
            <a:off x="261571" y="60115"/>
            <a:ext cx="8620858" cy="2557705"/>
          </a:xfrm>
        </p:spPr>
        <p:txBody>
          <a:bodyPr>
            <a:noAutofit/>
          </a:bodyPr>
          <a:lstStyle/>
          <a:p>
            <a:pPr marL="0" indent="0">
              <a:buNone/>
            </a:pPr>
            <a:r>
              <a:rPr lang="en-GB" altLang="zh-CN" sz="3400" dirty="0"/>
              <a:t>None of us with sincere introspection would deny our brokenness and defects in </a:t>
            </a:r>
            <a:r>
              <a:rPr lang="en-HK" altLang="zh-CN" sz="3400" dirty="0"/>
              <a:t>body, heart and spirit</a:t>
            </a:r>
            <a:r>
              <a:rPr lang="en-GB" altLang="zh-CN" sz="3400" dirty="0"/>
              <a:t>. Hidden deep under our strong and superior outer image were our inner weaknesses and wounds </a:t>
            </a:r>
            <a:endParaRPr lang="zh-CN" altLang="en-US" sz="3400"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xmlns="" id="{CA125E02-62CC-4C19-B28C-5C5CDE097652}"/>
              </a:ext>
            </a:extLst>
          </p:cNvPr>
          <p:cNvSpPr/>
          <p:nvPr/>
        </p:nvSpPr>
        <p:spPr>
          <a:xfrm>
            <a:off x="4449258" y="2333685"/>
            <a:ext cx="4694742" cy="4524315"/>
          </a:xfrm>
          <a:prstGeom prst="rect">
            <a:avLst/>
          </a:prstGeom>
        </p:spPr>
        <p:txBody>
          <a:bodyPr wrap="square">
            <a:spAutoFit/>
          </a:bodyPr>
          <a:lstStyle/>
          <a:p>
            <a:r>
              <a:rPr lang="en-GB" altLang="zh-CN" sz="3200" b="1" dirty="0">
                <a:solidFill>
                  <a:srgbClr val="002060"/>
                </a:solidFill>
              </a:rPr>
              <a:t>More than ever before, this generation is filled with evil and torn apart. And yet, this is the time of God’s mercy. It is the time for Lord Jesus Christ to bestow abundant graces onto the world through our Eucharistic Adoration.</a:t>
            </a:r>
            <a:endParaRPr lang="zh-CN" altLang="en-US" sz="3200" b="1" dirty="0">
              <a:solidFill>
                <a:srgbClr val="002060"/>
              </a:solidFill>
            </a:endParaRPr>
          </a:p>
        </p:txBody>
      </p:sp>
      <p:pic>
        <p:nvPicPr>
          <p:cNvPr id="6" name="圖片 5">
            <a:extLst>
              <a:ext uri="{FF2B5EF4-FFF2-40B4-BE49-F238E27FC236}">
                <a16:creationId xmlns:a16="http://schemas.microsoft.com/office/drawing/2014/main" xmlns="" id="{2D35A7F7-9577-4405-84A6-55E26A613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02" y="2468992"/>
            <a:ext cx="3366633" cy="4116252"/>
          </a:xfrm>
          <a:prstGeom prst="rect">
            <a:avLst/>
          </a:prstGeom>
        </p:spPr>
      </p:pic>
    </p:spTree>
    <p:extLst>
      <p:ext uri="{BB962C8B-B14F-4D97-AF65-F5344CB8AC3E}">
        <p14:creationId xmlns:p14="http://schemas.microsoft.com/office/powerpoint/2010/main" val="1557593972"/>
      </p:ext>
    </p:extLst>
  </p:cSld>
  <p:clrMapOvr>
    <a:masterClrMapping/>
  </p:clrMapOvr>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8835</TotalTime>
  <Words>5399</Words>
  <Application>Microsoft Office PowerPoint</Application>
  <PresentationFormat>如螢幕大小 (4:3)</PresentationFormat>
  <Paragraphs>166</Paragraphs>
  <Slides>82</Slides>
  <Notes>0</Notes>
  <HiddenSlides>0</HiddenSlides>
  <MMClips>0</MMClips>
  <ScaleCrop>false</ScaleCrop>
  <HeadingPairs>
    <vt:vector size="4" baseType="variant">
      <vt:variant>
        <vt:lpstr>佈景主題</vt:lpstr>
      </vt:variant>
      <vt:variant>
        <vt:i4>1</vt:i4>
      </vt:variant>
      <vt:variant>
        <vt:lpstr>投影片標題</vt:lpstr>
      </vt:variant>
      <vt:variant>
        <vt:i4>82</vt:i4>
      </vt:variant>
    </vt:vector>
  </HeadingPairs>
  <TitlesOfParts>
    <vt:vector size="83" baseType="lpstr">
      <vt:lpstr>Office Theme</vt:lpstr>
      <vt:lpstr>PowerPoint 簡報</vt:lpstr>
      <vt:lpstr>PowerPoint 簡報</vt:lpstr>
      <vt:lpstr>Chapter 1 Purpose of PEAM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Chapter 3 Spirituality of PEAM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Chapter 4 Member of PEAM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Chapter 5 Spread of PEAM</vt:lpstr>
      <vt:lpstr>PowerPoint 簡報</vt:lpstr>
      <vt:lpstr>PowerPoint 簡報</vt:lpstr>
      <vt:lpstr>PowerPoint 簡報</vt:lpstr>
      <vt:lpstr>Catholic organisations, religious communities and academic institutes who understand and are willing to follow PEAM spirituality and charism are also welcome to ally with PEAM. </vt:lpstr>
      <vt:lpstr>PowerPoint 簡報</vt:lpstr>
      <vt:lpstr>PowerPoint 簡報</vt:lpstr>
      <vt:lpstr>PowerPoint 簡報</vt:lpstr>
      <vt:lpstr>PowerPoint 簡報</vt:lpstr>
      <vt:lpstr>PowerPoint 簡報</vt:lpstr>
      <vt:lpstr>PEAM is a universal movement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Annie Lee</dc:creator>
  <cp:lastModifiedBy>User</cp:lastModifiedBy>
  <cp:revision>142</cp:revision>
  <cp:lastPrinted>2018-08-20T06:58:40Z</cp:lastPrinted>
  <dcterms:created xsi:type="dcterms:W3CDTF">2018-01-17T02:13:36Z</dcterms:created>
  <dcterms:modified xsi:type="dcterms:W3CDTF">2018-09-20T14:08:30Z</dcterms:modified>
</cp:coreProperties>
</file>